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handoutMasterIdLst>
    <p:handoutMasterId r:id="rId86"/>
  </p:handoutMasterIdLst>
  <p:sldIdLst>
    <p:sldId id="256" r:id="rId2"/>
    <p:sldId id="401" r:id="rId3"/>
    <p:sldId id="361" r:id="rId4"/>
    <p:sldId id="266" r:id="rId5"/>
    <p:sldId id="267" r:id="rId6"/>
    <p:sldId id="268" r:id="rId7"/>
    <p:sldId id="274" r:id="rId8"/>
    <p:sldId id="400" r:id="rId9"/>
    <p:sldId id="271" r:id="rId10"/>
    <p:sldId id="279" r:id="rId11"/>
    <p:sldId id="412" r:id="rId12"/>
    <p:sldId id="273" r:id="rId13"/>
    <p:sldId id="275" r:id="rId14"/>
    <p:sldId id="278" r:id="rId15"/>
    <p:sldId id="276" r:id="rId16"/>
    <p:sldId id="277" r:id="rId17"/>
    <p:sldId id="280" r:id="rId18"/>
    <p:sldId id="288" r:id="rId19"/>
    <p:sldId id="289" r:id="rId20"/>
    <p:sldId id="297" r:id="rId21"/>
    <p:sldId id="291" r:id="rId22"/>
    <p:sldId id="292" r:id="rId23"/>
    <p:sldId id="293" r:id="rId24"/>
    <p:sldId id="294" r:id="rId25"/>
    <p:sldId id="295" r:id="rId26"/>
    <p:sldId id="363" r:id="rId27"/>
    <p:sldId id="364"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 id="377" r:id="rId41"/>
    <p:sldId id="378" r:id="rId42"/>
    <p:sldId id="379" r:id="rId43"/>
    <p:sldId id="290" r:id="rId44"/>
    <p:sldId id="301" r:id="rId45"/>
    <p:sldId id="302" r:id="rId46"/>
    <p:sldId id="386" r:id="rId47"/>
    <p:sldId id="299" r:id="rId48"/>
    <p:sldId id="402" r:id="rId49"/>
    <p:sldId id="357" r:id="rId50"/>
    <p:sldId id="358" r:id="rId51"/>
    <p:sldId id="257" r:id="rId52"/>
    <p:sldId id="262" r:id="rId53"/>
    <p:sldId id="258" r:id="rId54"/>
    <p:sldId id="260" r:id="rId55"/>
    <p:sldId id="259" r:id="rId56"/>
    <p:sldId id="360" r:id="rId57"/>
    <p:sldId id="380" r:id="rId58"/>
    <p:sldId id="381" r:id="rId59"/>
    <p:sldId id="382" r:id="rId60"/>
    <p:sldId id="383" r:id="rId61"/>
    <p:sldId id="388" r:id="rId62"/>
    <p:sldId id="390" r:id="rId63"/>
    <p:sldId id="391" r:id="rId64"/>
    <p:sldId id="389" r:id="rId65"/>
    <p:sldId id="392" r:id="rId66"/>
    <p:sldId id="393" r:id="rId67"/>
    <p:sldId id="394" r:id="rId68"/>
    <p:sldId id="408" r:id="rId69"/>
    <p:sldId id="409" r:id="rId70"/>
    <p:sldId id="395" r:id="rId71"/>
    <p:sldId id="334" r:id="rId72"/>
    <p:sldId id="344" r:id="rId73"/>
    <p:sldId id="407" r:id="rId74"/>
    <p:sldId id="403" r:id="rId75"/>
    <p:sldId id="411" r:id="rId76"/>
    <p:sldId id="404" r:id="rId77"/>
    <p:sldId id="405" r:id="rId78"/>
    <p:sldId id="406" r:id="rId79"/>
    <p:sldId id="399" r:id="rId80"/>
    <p:sldId id="362" r:id="rId81"/>
    <p:sldId id="270" r:id="rId82"/>
    <p:sldId id="303" r:id="rId83"/>
    <p:sldId id="269" r:id="rId8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76649" autoAdjust="0"/>
  </p:normalViewPr>
  <p:slideViewPr>
    <p:cSldViewPr>
      <p:cViewPr varScale="1">
        <p:scale>
          <a:sx n="101" d="100"/>
          <a:sy n="101" d="100"/>
        </p:scale>
        <p:origin x="964" y="60"/>
      </p:cViewPr>
      <p:guideLst>
        <p:guide orient="horz" pos="2160"/>
        <p:guide pos="2880"/>
      </p:guideLst>
    </p:cSldViewPr>
  </p:slideViewPr>
  <p:notesTextViewPr>
    <p:cViewPr>
      <p:scale>
        <a:sx n="1" d="1"/>
        <a:sy n="1" d="1"/>
      </p:scale>
      <p:origin x="0" y="0"/>
    </p:cViewPr>
  </p:notesTextViewPr>
  <p:notesViewPr>
    <p:cSldViewPr>
      <p:cViewPr>
        <p:scale>
          <a:sx n="200" d="100"/>
          <a:sy n="200" d="100"/>
        </p:scale>
        <p:origin x="536" y="-16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80BE2B-4D49-4338-9DE3-569E4CE0433D}" type="doc">
      <dgm:prSet loTypeId="urn:microsoft.com/office/officeart/2005/8/layout/cycle2" loCatId="cycle" qsTypeId="urn:microsoft.com/office/officeart/2005/8/quickstyle/simple1" qsCatId="simple" csTypeId="urn:microsoft.com/office/officeart/2005/8/colors/accent1_1" csCatId="accent1"/>
      <dgm:spPr/>
      <dgm:t>
        <a:bodyPr/>
        <a:lstStyle/>
        <a:p>
          <a:endParaRPr lang="zh-CN" altLang="en-US"/>
        </a:p>
      </dgm:t>
    </dgm:pt>
    <dgm:pt modelId="{4D37C621-BC6F-4563-8222-402C5D0E8A79}">
      <dgm:prSet custT="1"/>
      <dgm:spPr/>
      <dgm:t>
        <a:bodyPr/>
        <a:lstStyle/>
        <a:p>
          <a:pPr rtl="0"/>
          <a:r>
            <a:rPr kumimoji="1" lang="en-US" sz="1800" b="1" i="0" baseline="0" dirty="0">
              <a:solidFill>
                <a:srgbClr val="FF0000"/>
              </a:solidFill>
              <a:latin typeface="Arial" pitchFamily="34" charset="0"/>
              <a:ea typeface="Arial Unicode MS" pitchFamily="34" charset="-122"/>
              <a:cs typeface="Arial" pitchFamily="34" charset="0"/>
            </a:rPr>
            <a:t>1</a:t>
          </a:r>
          <a:endParaRPr lang="zh-CN" sz="1800" b="1" dirty="0">
            <a:solidFill>
              <a:srgbClr val="FF0000"/>
            </a:solidFill>
            <a:latin typeface="Arial" pitchFamily="34" charset="0"/>
            <a:ea typeface="Arial Unicode MS" pitchFamily="34" charset="-122"/>
            <a:cs typeface="Arial" pitchFamily="34" charset="0"/>
          </a:endParaRPr>
        </a:p>
      </dgm:t>
    </dgm:pt>
    <dgm:pt modelId="{C1FD5545-643A-45B5-B9F1-87C60DCABAED}" type="parTrans" cxnId="{E2CE8078-126F-4516-9F93-F7C7A412BF27}">
      <dgm:prSet/>
      <dgm:spPr/>
      <dgm:t>
        <a:bodyPr/>
        <a:lstStyle/>
        <a:p>
          <a:endParaRPr lang="zh-CN" altLang="en-US"/>
        </a:p>
      </dgm:t>
    </dgm:pt>
    <dgm:pt modelId="{5ADFA827-4C8F-467A-8653-B70B20054805}" type="sibTrans" cxnId="{E2CE8078-126F-4516-9F93-F7C7A412BF27}">
      <dgm:prSet/>
      <dgm:spPr/>
      <dgm:t>
        <a:bodyPr/>
        <a:lstStyle/>
        <a:p>
          <a:endParaRPr lang="zh-CN" altLang="en-US"/>
        </a:p>
      </dgm:t>
    </dgm:pt>
    <dgm:pt modelId="{DEF765ED-950F-42F2-A4BA-14022A2D129A}" type="pres">
      <dgm:prSet presAssocID="{ED80BE2B-4D49-4338-9DE3-569E4CE0433D}" presName="cycle" presStyleCnt="0">
        <dgm:presLayoutVars>
          <dgm:dir/>
          <dgm:resizeHandles val="exact"/>
        </dgm:presLayoutVars>
      </dgm:prSet>
      <dgm:spPr/>
    </dgm:pt>
    <dgm:pt modelId="{3C4AB113-0EBC-44D9-9AAC-1B0FE5F2D426}" type="pres">
      <dgm:prSet presAssocID="{4D37C621-BC6F-4563-8222-402C5D0E8A79}" presName="node" presStyleLbl="node1" presStyleIdx="0" presStyleCnt="1" custRadScaleRad="102744" custRadScaleInc="-961">
        <dgm:presLayoutVars>
          <dgm:bulletEnabled val="1"/>
        </dgm:presLayoutVars>
      </dgm:prSet>
      <dgm:spPr/>
    </dgm:pt>
  </dgm:ptLst>
  <dgm:cxnLst>
    <dgm:cxn modelId="{A578A00A-A1F4-42EF-897E-6853340D5606}" type="presOf" srcId="{ED80BE2B-4D49-4338-9DE3-569E4CE0433D}" destId="{DEF765ED-950F-42F2-A4BA-14022A2D129A}" srcOrd="0" destOrd="0" presId="urn:microsoft.com/office/officeart/2005/8/layout/cycle2"/>
    <dgm:cxn modelId="{E2CE8078-126F-4516-9F93-F7C7A412BF27}" srcId="{ED80BE2B-4D49-4338-9DE3-569E4CE0433D}" destId="{4D37C621-BC6F-4563-8222-402C5D0E8A79}" srcOrd="0" destOrd="0" parTransId="{C1FD5545-643A-45B5-B9F1-87C60DCABAED}" sibTransId="{5ADFA827-4C8F-467A-8653-B70B20054805}"/>
    <dgm:cxn modelId="{C6175E9B-5C09-4601-9B71-1EE6C08BF690}" type="presOf" srcId="{4D37C621-BC6F-4563-8222-402C5D0E8A79}" destId="{3C4AB113-0EBC-44D9-9AAC-1B0FE5F2D426}" srcOrd="0" destOrd="0" presId="urn:microsoft.com/office/officeart/2005/8/layout/cycle2"/>
    <dgm:cxn modelId="{D78E6B16-84A3-441D-9131-F1C8E8FCE1A1}" type="presParOf" srcId="{DEF765ED-950F-42F2-A4BA-14022A2D129A}" destId="{3C4AB113-0EBC-44D9-9AAC-1B0FE5F2D426}" srcOrd="0" destOrd="0" presId="urn:microsoft.com/office/officeart/2005/8/layout/cycle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80BE2B-4D49-4338-9DE3-569E4CE0433D}" type="doc">
      <dgm:prSet loTypeId="urn:microsoft.com/office/officeart/2005/8/layout/cycle2" loCatId="cycle" qsTypeId="urn:microsoft.com/office/officeart/2005/8/quickstyle/simple1" qsCatId="simple" csTypeId="urn:microsoft.com/office/officeart/2005/8/colors/accent1_1" csCatId="accent1" phldr="1"/>
      <dgm:spPr/>
      <dgm:t>
        <a:bodyPr/>
        <a:lstStyle/>
        <a:p>
          <a:endParaRPr lang="zh-CN" altLang="en-US"/>
        </a:p>
      </dgm:t>
    </dgm:pt>
    <dgm:pt modelId="{4D37C621-BC6F-4563-8222-402C5D0E8A79}">
      <dgm:prSet custT="1"/>
      <dgm:spPr/>
      <dgm:t>
        <a:bodyPr/>
        <a:lstStyle/>
        <a:p>
          <a:pPr rtl="0"/>
          <a:r>
            <a:rPr lang="en-US" altLang="zh-CN" sz="1800" b="1" dirty="0">
              <a:solidFill>
                <a:srgbClr val="FF0000"/>
              </a:solidFill>
              <a:latin typeface="Arial" pitchFamily="34" charset="0"/>
              <a:ea typeface="Arial Unicode MS" pitchFamily="34" charset="-122"/>
              <a:cs typeface="Arial" pitchFamily="34" charset="0"/>
            </a:rPr>
            <a:t>2</a:t>
          </a:r>
          <a:endParaRPr lang="zh-CN" sz="1800" b="1" dirty="0">
            <a:solidFill>
              <a:srgbClr val="FF0000"/>
            </a:solidFill>
            <a:latin typeface="Arial" pitchFamily="34" charset="0"/>
            <a:ea typeface="Arial Unicode MS" pitchFamily="34" charset="-122"/>
            <a:cs typeface="Arial" pitchFamily="34" charset="0"/>
          </a:endParaRPr>
        </a:p>
      </dgm:t>
    </dgm:pt>
    <dgm:pt modelId="{C1FD5545-643A-45B5-B9F1-87C60DCABAED}" type="parTrans" cxnId="{E2CE8078-126F-4516-9F93-F7C7A412BF27}">
      <dgm:prSet/>
      <dgm:spPr/>
      <dgm:t>
        <a:bodyPr/>
        <a:lstStyle/>
        <a:p>
          <a:endParaRPr lang="zh-CN" altLang="en-US"/>
        </a:p>
      </dgm:t>
    </dgm:pt>
    <dgm:pt modelId="{5ADFA827-4C8F-467A-8653-B70B20054805}" type="sibTrans" cxnId="{E2CE8078-126F-4516-9F93-F7C7A412BF27}">
      <dgm:prSet/>
      <dgm:spPr/>
      <dgm:t>
        <a:bodyPr/>
        <a:lstStyle/>
        <a:p>
          <a:endParaRPr lang="zh-CN" altLang="en-US"/>
        </a:p>
      </dgm:t>
    </dgm:pt>
    <dgm:pt modelId="{DEF765ED-950F-42F2-A4BA-14022A2D129A}" type="pres">
      <dgm:prSet presAssocID="{ED80BE2B-4D49-4338-9DE3-569E4CE0433D}" presName="cycle" presStyleCnt="0">
        <dgm:presLayoutVars>
          <dgm:dir/>
          <dgm:resizeHandles val="exact"/>
        </dgm:presLayoutVars>
      </dgm:prSet>
      <dgm:spPr/>
    </dgm:pt>
    <dgm:pt modelId="{3C4AB113-0EBC-44D9-9AAC-1B0FE5F2D426}" type="pres">
      <dgm:prSet presAssocID="{4D37C621-BC6F-4563-8222-402C5D0E8A79}" presName="node" presStyleLbl="node1" presStyleIdx="0" presStyleCnt="1" custRadScaleRad="96117" custRadScaleInc="0">
        <dgm:presLayoutVars>
          <dgm:bulletEnabled val="1"/>
        </dgm:presLayoutVars>
      </dgm:prSet>
      <dgm:spPr/>
    </dgm:pt>
  </dgm:ptLst>
  <dgm:cxnLst>
    <dgm:cxn modelId="{11E8651C-E463-4A3C-BB86-BF204081C397}" type="presOf" srcId="{ED80BE2B-4D49-4338-9DE3-569E4CE0433D}" destId="{DEF765ED-950F-42F2-A4BA-14022A2D129A}" srcOrd="0" destOrd="0" presId="urn:microsoft.com/office/officeart/2005/8/layout/cycle2"/>
    <dgm:cxn modelId="{C5D1FA5F-C27E-49E2-B214-F2E359A8566A}" type="presOf" srcId="{4D37C621-BC6F-4563-8222-402C5D0E8A79}" destId="{3C4AB113-0EBC-44D9-9AAC-1B0FE5F2D426}" srcOrd="0" destOrd="0" presId="urn:microsoft.com/office/officeart/2005/8/layout/cycle2"/>
    <dgm:cxn modelId="{E2CE8078-126F-4516-9F93-F7C7A412BF27}" srcId="{ED80BE2B-4D49-4338-9DE3-569E4CE0433D}" destId="{4D37C621-BC6F-4563-8222-402C5D0E8A79}" srcOrd="0" destOrd="0" parTransId="{C1FD5545-643A-45B5-B9F1-87C60DCABAED}" sibTransId="{5ADFA827-4C8F-467A-8653-B70B20054805}"/>
    <dgm:cxn modelId="{47B0DEDA-9B60-4262-98B6-D39BF6F9F171}" type="presParOf" srcId="{DEF765ED-950F-42F2-A4BA-14022A2D129A}" destId="{3C4AB113-0EBC-44D9-9AAC-1B0FE5F2D426}" srcOrd="0" destOrd="0" presId="urn:microsoft.com/office/officeart/2005/8/layout/cycle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80BE2B-4D49-4338-9DE3-569E4CE0433D}" type="doc">
      <dgm:prSet loTypeId="urn:microsoft.com/office/officeart/2005/8/layout/cycle2" loCatId="cycle" qsTypeId="urn:microsoft.com/office/officeart/2005/8/quickstyle/simple1" qsCatId="simple" csTypeId="urn:microsoft.com/office/officeart/2005/8/colors/accent1_1" csCatId="accent1" phldr="1"/>
      <dgm:spPr/>
      <dgm:t>
        <a:bodyPr/>
        <a:lstStyle/>
        <a:p>
          <a:endParaRPr lang="zh-CN" altLang="en-US"/>
        </a:p>
      </dgm:t>
    </dgm:pt>
    <dgm:pt modelId="{DEF765ED-950F-42F2-A4BA-14022A2D129A}" type="pres">
      <dgm:prSet presAssocID="{ED80BE2B-4D49-4338-9DE3-569E4CE0433D}" presName="cycle" presStyleCnt="0">
        <dgm:presLayoutVars>
          <dgm:dir/>
          <dgm:resizeHandles val="exact"/>
        </dgm:presLayoutVars>
      </dgm:prSet>
      <dgm:spPr/>
    </dgm:pt>
  </dgm:ptLst>
  <dgm:cxnLst>
    <dgm:cxn modelId="{51FAECE4-8FA5-4EC9-B92A-031124A5F6F8}" type="presOf" srcId="{ED80BE2B-4D49-4338-9DE3-569E4CE0433D}" destId="{DEF765ED-950F-42F2-A4BA-14022A2D129A}" srcOrd="0" destOrd="0" presId="urn:microsoft.com/office/officeart/2005/8/layout/cycle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80BE2B-4D49-4338-9DE3-569E4CE0433D}" type="doc">
      <dgm:prSet loTypeId="urn:microsoft.com/office/officeart/2005/8/layout/cycle2" loCatId="cycle" qsTypeId="urn:microsoft.com/office/officeart/2005/8/quickstyle/simple1" qsCatId="simple" csTypeId="urn:microsoft.com/office/officeart/2005/8/colors/accent1_1" csCatId="accent1" phldr="1"/>
      <dgm:spPr/>
      <dgm:t>
        <a:bodyPr/>
        <a:lstStyle/>
        <a:p>
          <a:endParaRPr lang="zh-CN" altLang="en-US"/>
        </a:p>
      </dgm:t>
    </dgm:pt>
    <dgm:pt modelId="{4D37C621-BC6F-4563-8222-402C5D0E8A79}">
      <dgm:prSet custT="1"/>
      <dgm:spPr/>
      <dgm:t>
        <a:bodyPr/>
        <a:lstStyle/>
        <a:p>
          <a:pPr rtl="0"/>
          <a:r>
            <a:rPr lang="en-US" altLang="zh-CN" sz="1800" b="1" dirty="0">
              <a:solidFill>
                <a:srgbClr val="FF0000"/>
              </a:solidFill>
              <a:latin typeface="Arial" pitchFamily="34" charset="0"/>
              <a:ea typeface="Arial Unicode MS" pitchFamily="34" charset="-122"/>
              <a:cs typeface="Arial" pitchFamily="34" charset="0"/>
            </a:rPr>
            <a:t>3</a:t>
          </a:r>
          <a:endParaRPr lang="zh-CN" sz="1800" b="1" dirty="0">
            <a:solidFill>
              <a:srgbClr val="FF0000"/>
            </a:solidFill>
            <a:latin typeface="Arial" pitchFamily="34" charset="0"/>
            <a:ea typeface="Arial Unicode MS" pitchFamily="34" charset="-122"/>
            <a:cs typeface="Arial" pitchFamily="34" charset="0"/>
          </a:endParaRPr>
        </a:p>
      </dgm:t>
    </dgm:pt>
    <dgm:pt modelId="{C1FD5545-643A-45B5-B9F1-87C60DCABAED}" type="parTrans" cxnId="{E2CE8078-126F-4516-9F93-F7C7A412BF27}">
      <dgm:prSet/>
      <dgm:spPr/>
      <dgm:t>
        <a:bodyPr/>
        <a:lstStyle/>
        <a:p>
          <a:endParaRPr lang="zh-CN" altLang="en-US"/>
        </a:p>
      </dgm:t>
    </dgm:pt>
    <dgm:pt modelId="{5ADFA827-4C8F-467A-8653-B70B20054805}" type="sibTrans" cxnId="{E2CE8078-126F-4516-9F93-F7C7A412BF27}">
      <dgm:prSet/>
      <dgm:spPr/>
      <dgm:t>
        <a:bodyPr/>
        <a:lstStyle/>
        <a:p>
          <a:endParaRPr lang="zh-CN" altLang="en-US"/>
        </a:p>
      </dgm:t>
    </dgm:pt>
    <dgm:pt modelId="{DEF765ED-950F-42F2-A4BA-14022A2D129A}" type="pres">
      <dgm:prSet presAssocID="{ED80BE2B-4D49-4338-9DE3-569E4CE0433D}" presName="cycle" presStyleCnt="0">
        <dgm:presLayoutVars>
          <dgm:dir/>
          <dgm:resizeHandles val="exact"/>
        </dgm:presLayoutVars>
      </dgm:prSet>
      <dgm:spPr/>
    </dgm:pt>
    <dgm:pt modelId="{3C4AB113-0EBC-44D9-9AAC-1B0FE5F2D426}" type="pres">
      <dgm:prSet presAssocID="{4D37C621-BC6F-4563-8222-402C5D0E8A79}" presName="node" presStyleLbl="node1" presStyleIdx="0" presStyleCnt="1" custRadScaleRad="93060" custRadScaleInc="502">
        <dgm:presLayoutVars>
          <dgm:bulletEnabled val="1"/>
        </dgm:presLayoutVars>
      </dgm:prSet>
      <dgm:spPr/>
    </dgm:pt>
  </dgm:ptLst>
  <dgm:cxnLst>
    <dgm:cxn modelId="{E2CE8078-126F-4516-9F93-F7C7A412BF27}" srcId="{ED80BE2B-4D49-4338-9DE3-569E4CE0433D}" destId="{4D37C621-BC6F-4563-8222-402C5D0E8A79}" srcOrd="0" destOrd="0" parTransId="{C1FD5545-643A-45B5-B9F1-87C60DCABAED}" sibTransId="{5ADFA827-4C8F-467A-8653-B70B20054805}"/>
    <dgm:cxn modelId="{F8030386-F488-491A-8453-15DDB49C783E}" type="presOf" srcId="{4D37C621-BC6F-4563-8222-402C5D0E8A79}" destId="{3C4AB113-0EBC-44D9-9AAC-1B0FE5F2D426}" srcOrd="0" destOrd="0" presId="urn:microsoft.com/office/officeart/2005/8/layout/cycle2"/>
    <dgm:cxn modelId="{FCF02597-A1B7-4C77-BB59-487C84711DA4}" type="presOf" srcId="{ED80BE2B-4D49-4338-9DE3-569E4CE0433D}" destId="{DEF765ED-950F-42F2-A4BA-14022A2D129A}" srcOrd="0" destOrd="0" presId="urn:microsoft.com/office/officeart/2005/8/layout/cycle2"/>
    <dgm:cxn modelId="{C981ED50-EFCE-47AD-B328-46E637384364}" type="presParOf" srcId="{DEF765ED-950F-42F2-A4BA-14022A2D129A}" destId="{3C4AB113-0EBC-44D9-9AAC-1B0FE5F2D426}" srcOrd="0" destOrd="0" presId="urn:microsoft.com/office/officeart/2005/8/layout/cycle2"/>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80BE2B-4D49-4338-9DE3-569E4CE0433D}" type="doc">
      <dgm:prSet loTypeId="urn:microsoft.com/office/officeart/2005/8/layout/cycle2" loCatId="cycle" qsTypeId="urn:microsoft.com/office/officeart/2005/8/quickstyle/simple1" qsCatId="simple" csTypeId="urn:microsoft.com/office/officeart/2005/8/colors/accent1_1" csCatId="accent1" phldr="1"/>
      <dgm:spPr/>
      <dgm:t>
        <a:bodyPr/>
        <a:lstStyle/>
        <a:p>
          <a:endParaRPr lang="zh-CN" altLang="en-US"/>
        </a:p>
      </dgm:t>
    </dgm:pt>
    <dgm:pt modelId="{4D37C621-BC6F-4563-8222-402C5D0E8A79}">
      <dgm:prSet custT="1"/>
      <dgm:spPr/>
      <dgm:t>
        <a:bodyPr/>
        <a:lstStyle/>
        <a:p>
          <a:pPr rtl="0"/>
          <a:r>
            <a:rPr lang="en-US" altLang="zh-CN" sz="1800" b="1" dirty="0">
              <a:solidFill>
                <a:srgbClr val="FF0000"/>
              </a:solidFill>
              <a:latin typeface="Arial" pitchFamily="34" charset="0"/>
              <a:ea typeface="Arial Unicode MS" pitchFamily="34" charset="-122"/>
              <a:cs typeface="Arial" pitchFamily="34" charset="0"/>
            </a:rPr>
            <a:t>4</a:t>
          </a:r>
          <a:endParaRPr lang="zh-CN" sz="1800" b="1" dirty="0">
            <a:solidFill>
              <a:srgbClr val="FF0000"/>
            </a:solidFill>
            <a:latin typeface="Arial" pitchFamily="34" charset="0"/>
            <a:ea typeface="Arial Unicode MS" pitchFamily="34" charset="-122"/>
            <a:cs typeface="Arial" pitchFamily="34" charset="0"/>
          </a:endParaRPr>
        </a:p>
      </dgm:t>
    </dgm:pt>
    <dgm:pt modelId="{C1FD5545-643A-45B5-B9F1-87C60DCABAED}" type="parTrans" cxnId="{E2CE8078-126F-4516-9F93-F7C7A412BF27}">
      <dgm:prSet/>
      <dgm:spPr/>
      <dgm:t>
        <a:bodyPr/>
        <a:lstStyle/>
        <a:p>
          <a:endParaRPr lang="zh-CN" altLang="en-US"/>
        </a:p>
      </dgm:t>
    </dgm:pt>
    <dgm:pt modelId="{5ADFA827-4C8F-467A-8653-B70B20054805}" type="sibTrans" cxnId="{E2CE8078-126F-4516-9F93-F7C7A412BF27}">
      <dgm:prSet/>
      <dgm:spPr/>
      <dgm:t>
        <a:bodyPr/>
        <a:lstStyle/>
        <a:p>
          <a:endParaRPr lang="zh-CN" altLang="en-US"/>
        </a:p>
      </dgm:t>
    </dgm:pt>
    <dgm:pt modelId="{DEF765ED-950F-42F2-A4BA-14022A2D129A}" type="pres">
      <dgm:prSet presAssocID="{ED80BE2B-4D49-4338-9DE3-569E4CE0433D}" presName="cycle" presStyleCnt="0">
        <dgm:presLayoutVars>
          <dgm:dir/>
          <dgm:resizeHandles val="exact"/>
        </dgm:presLayoutVars>
      </dgm:prSet>
      <dgm:spPr/>
    </dgm:pt>
    <dgm:pt modelId="{3C4AB113-0EBC-44D9-9AAC-1B0FE5F2D426}" type="pres">
      <dgm:prSet presAssocID="{4D37C621-BC6F-4563-8222-402C5D0E8A79}" presName="node" presStyleLbl="node1" presStyleIdx="0" presStyleCnt="1" custRadScaleRad="91255" custRadScaleInc="-260">
        <dgm:presLayoutVars>
          <dgm:bulletEnabled val="1"/>
        </dgm:presLayoutVars>
      </dgm:prSet>
      <dgm:spPr/>
    </dgm:pt>
  </dgm:ptLst>
  <dgm:cxnLst>
    <dgm:cxn modelId="{E2CE8078-126F-4516-9F93-F7C7A412BF27}" srcId="{ED80BE2B-4D49-4338-9DE3-569E4CE0433D}" destId="{4D37C621-BC6F-4563-8222-402C5D0E8A79}" srcOrd="0" destOrd="0" parTransId="{C1FD5545-643A-45B5-B9F1-87C60DCABAED}" sibTransId="{5ADFA827-4C8F-467A-8653-B70B20054805}"/>
    <dgm:cxn modelId="{A292F493-9577-4B94-A683-39FA3FCC6FC2}" type="presOf" srcId="{4D37C621-BC6F-4563-8222-402C5D0E8A79}" destId="{3C4AB113-0EBC-44D9-9AAC-1B0FE5F2D426}" srcOrd="0" destOrd="0" presId="urn:microsoft.com/office/officeart/2005/8/layout/cycle2"/>
    <dgm:cxn modelId="{310987B1-AF85-4653-ABB6-CA4B732CE159}" type="presOf" srcId="{ED80BE2B-4D49-4338-9DE3-569E4CE0433D}" destId="{DEF765ED-950F-42F2-A4BA-14022A2D129A}" srcOrd="0" destOrd="0" presId="urn:microsoft.com/office/officeart/2005/8/layout/cycle2"/>
    <dgm:cxn modelId="{3EED27C0-5C8D-4595-97B9-DAB8E9823DE0}" type="presParOf" srcId="{DEF765ED-950F-42F2-A4BA-14022A2D129A}" destId="{3C4AB113-0EBC-44D9-9AAC-1B0FE5F2D426}" srcOrd="0" destOrd="0" presId="urn:microsoft.com/office/officeart/2005/8/layout/cycle2"/>
  </dgm:cxnLst>
  <dgm:bg/>
  <dgm:whole/>
  <dgm:extLst>
    <a:ext uri="http://schemas.microsoft.com/office/drawing/2008/diagram">
      <dsp:dataModelExt xmlns:dsp="http://schemas.microsoft.com/office/drawing/2008/diagram" relId="rId3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AB113-0EBC-44D9-9AAC-1B0FE5F2D426}">
      <dsp:nvSpPr>
        <dsp:cNvPr id="0" name=""/>
        <dsp:cNvSpPr/>
      </dsp:nvSpPr>
      <dsp:spPr>
        <a:xfrm>
          <a:off x="0" y="26291"/>
          <a:ext cx="427037" cy="427037"/>
        </a:xfrm>
        <a:prstGeom prst="ellips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kumimoji="1" lang="en-US" sz="1800" b="1" i="0" kern="1200" baseline="0" dirty="0">
              <a:solidFill>
                <a:srgbClr val="FF0000"/>
              </a:solidFill>
              <a:latin typeface="Arial" pitchFamily="34" charset="0"/>
              <a:ea typeface="Arial Unicode MS" pitchFamily="34" charset="-122"/>
              <a:cs typeface="Arial" pitchFamily="34" charset="0"/>
            </a:rPr>
            <a:t>1</a:t>
          </a:r>
          <a:endParaRPr lang="zh-CN" sz="1800" b="1" kern="1200" dirty="0">
            <a:solidFill>
              <a:srgbClr val="FF0000"/>
            </a:solidFill>
            <a:latin typeface="Arial" pitchFamily="34" charset="0"/>
            <a:ea typeface="Arial Unicode MS" pitchFamily="34" charset="-122"/>
            <a:cs typeface="Arial" pitchFamily="34" charset="0"/>
          </a:endParaRPr>
        </a:p>
      </dsp:txBody>
      <dsp:txXfrm>
        <a:off x="62538" y="88829"/>
        <a:ext cx="301961" cy="301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AB113-0EBC-44D9-9AAC-1B0FE5F2D426}">
      <dsp:nvSpPr>
        <dsp:cNvPr id="0" name=""/>
        <dsp:cNvSpPr/>
      </dsp:nvSpPr>
      <dsp:spPr>
        <a:xfrm>
          <a:off x="0" y="13145"/>
          <a:ext cx="427037" cy="427037"/>
        </a:xfrm>
        <a:prstGeom prst="ellips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altLang="zh-CN" sz="1800" b="1" kern="1200" dirty="0">
              <a:solidFill>
                <a:srgbClr val="FF0000"/>
              </a:solidFill>
              <a:latin typeface="Arial" pitchFamily="34" charset="0"/>
              <a:ea typeface="Arial Unicode MS" pitchFamily="34" charset="-122"/>
              <a:cs typeface="Arial" pitchFamily="34" charset="0"/>
            </a:rPr>
            <a:t>2</a:t>
          </a:r>
          <a:endParaRPr lang="zh-CN" sz="1800" b="1" kern="1200" dirty="0">
            <a:solidFill>
              <a:srgbClr val="FF0000"/>
            </a:solidFill>
            <a:latin typeface="Arial" pitchFamily="34" charset="0"/>
            <a:ea typeface="Arial Unicode MS" pitchFamily="34" charset="-122"/>
            <a:cs typeface="Arial" pitchFamily="34" charset="0"/>
          </a:endParaRPr>
        </a:p>
      </dsp:txBody>
      <dsp:txXfrm>
        <a:off x="62538" y="75683"/>
        <a:ext cx="301961" cy="3019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AB113-0EBC-44D9-9AAC-1B0FE5F2D426}">
      <dsp:nvSpPr>
        <dsp:cNvPr id="0" name=""/>
        <dsp:cNvSpPr/>
      </dsp:nvSpPr>
      <dsp:spPr>
        <a:xfrm>
          <a:off x="0" y="0"/>
          <a:ext cx="427037" cy="427037"/>
        </a:xfrm>
        <a:prstGeom prst="ellips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altLang="zh-CN" sz="1800" b="1" kern="1200" dirty="0">
              <a:solidFill>
                <a:srgbClr val="FF0000"/>
              </a:solidFill>
              <a:latin typeface="Arial" pitchFamily="34" charset="0"/>
              <a:ea typeface="Arial Unicode MS" pitchFamily="34" charset="-122"/>
              <a:cs typeface="Arial" pitchFamily="34" charset="0"/>
            </a:rPr>
            <a:t>3</a:t>
          </a:r>
          <a:endParaRPr lang="zh-CN" sz="1800" b="1" kern="1200" dirty="0">
            <a:solidFill>
              <a:srgbClr val="FF0000"/>
            </a:solidFill>
            <a:latin typeface="Arial" pitchFamily="34" charset="0"/>
            <a:ea typeface="Arial Unicode MS" pitchFamily="34" charset="-122"/>
            <a:cs typeface="Arial" pitchFamily="34" charset="0"/>
          </a:endParaRPr>
        </a:p>
      </dsp:txBody>
      <dsp:txXfrm>
        <a:off x="62538" y="62538"/>
        <a:ext cx="301961" cy="3019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AB113-0EBC-44D9-9AAC-1B0FE5F2D426}">
      <dsp:nvSpPr>
        <dsp:cNvPr id="0" name=""/>
        <dsp:cNvSpPr/>
      </dsp:nvSpPr>
      <dsp:spPr>
        <a:xfrm>
          <a:off x="0" y="26256"/>
          <a:ext cx="427037" cy="427037"/>
        </a:xfrm>
        <a:prstGeom prst="ellips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altLang="zh-CN" sz="1800" b="1" kern="1200" dirty="0">
              <a:solidFill>
                <a:srgbClr val="FF0000"/>
              </a:solidFill>
              <a:latin typeface="Arial" pitchFamily="34" charset="0"/>
              <a:ea typeface="Arial Unicode MS" pitchFamily="34" charset="-122"/>
              <a:cs typeface="Arial" pitchFamily="34" charset="0"/>
            </a:rPr>
            <a:t>4</a:t>
          </a:r>
          <a:endParaRPr lang="zh-CN" sz="1800" b="1" kern="1200" dirty="0">
            <a:solidFill>
              <a:srgbClr val="FF0000"/>
            </a:solidFill>
            <a:latin typeface="Arial" pitchFamily="34" charset="0"/>
            <a:ea typeface="Arial Unicode MS" pitchFamily="34" charset="-122"/>
            <a:cs typeface="Arial" pitchFamily="34" charset="0"/>
          </a:endParaRPr>
        </a:p>
      </dsp:txBody>
      <dsp:txXfrm>
        <a:off x="62538" y="88794"/>
        <a:ext cx="301961" cy="30196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image" Target="../media/image8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8E40A73-3487-44A7-BA0B-C67E1CC54E1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9FF7423-5CDF-4464-90BC-BD916C323C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B5362D-62F3-45B5-AF72-85C9634E8420}" type="datetimeFigureOut">
              <a:rPr lang="zh-CN" altLang="en-US" smtClean="0"/>
              <a:t>2019/9/2</a:t>
            </a:fld>
            <a:endParaRPr lang="zh-CN" altLang="en-US"/>
          </a:p>
        </p:txBody>
      </p:sp>
      <p:sp>
        <p:nvSpPr>
          <p:cNvPr id="4" name="页脚占位符 3">
            <a:extLst>
              <a:ext uri="{FF2B5EF4-FFF2-40B4-BE49-F238E27FC236}">
                <a16:creationId xmlns:a16="http://schemas.microsoft.com/office/drawing/2014/main" id="{FAF0EFDB-34D3-479B-A564-801EEB7A5C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F084BC7-6F06-48E0-B987-2DE5861605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B0B164-7C19-4D0E-A3CF-1FFE875836F0}" type="slidenum">
              <a:rPr lang="zh-CN" altLang="en-US" smtClean="0"/>
              <a:t>‹#›</a:t>
            </a:fld>
            <a:endParaRPr lang="zh-CN" altLang="en-US"/>
          </a:p>
        </p:txBody>
      </p:sp>
    </p:spTree>
    <p:extLst>
      <p:ext uri="{BB962C8B-B14F-4D97-AF65-F5344CB8AC3E}">
        <p14:creationId xmlns:p14="http://schemas.microsoft.com/office/powerpoint/2010/main" val="8364495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33A373-17A6-404A-A3F9-ED1D4F807EF6}" type="datetimeFigureOut">
              <a:rPr lang="zh-CN" altLang="en-US" smtClean="0"/>
              <a:t>2019/8/31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638A79-ACE9-42B6-9E44-7D248EDC6EBF}" type="slidenum">
              <a:rPr lang="zh-CN" altLang="en-US" smtClean="0"/>
              <a:t>‹#›</a:t>
            </a:fld>
            <a:endParaRPr lang="zh-CN" altLang="en-US"/>
          </a:p>
        </p:txBody>
      </p:sp>
    </p:spTree>
    <p:extLst>
      <p:ext uri="{BB962C8B-B14F-4D97-AF65-F5344CB8AC3E}">
        <p14:creationId xmlns:p14="http://schemas.microsoft.com/office/powerpoint/2010/main" val="4047865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aike.baidu.com/item/%E6%8D%B7%E5%85%8B%E6%96%AF%E6%B4%9B%E4%BC%90%E5%85%8B"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baike.baidu.com/item/%E7%BA%B3%E7%B1%B3%E6%9C%BA%E5%99%A8%E4%BA%BA"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哪位同学没有见过机器人的举手？（几乎都见过）</a:t>
            </a:r>
            <a:endParaRPr lang="en-US" altLang="zh-CN" dirty="0"/>
          </a:p>
          <a:p>
            <a:r>
              <a:rPr lang="en-US" altLang="zh-CN" dirty="0"/>
              <a:t>2 </a:t>
            </a:r>
            <a:r>
              <a:rPr lang="zh-CN" altLang="en-US" dirty="0"/>
              <a:t>知道机器人能干什么的举手？（部分知道）</a:t>
            </a:r>
            <a:endParaRPr lang="en-US" altLang="zh-CN" dirty="0"/>
          </a:p>
          <a:p>
            <a:r>
              <a:rPr lang="en-US" altLang="zh-CN" dirty="0"/>
              <a:t>2 </a:t>
            </a:r>
            <a:r>
              <a:rPr lang="zh-CN" altLang="en-US" dirty="0"/>
              <a:t>哪位同学能够给机器人下个定义的举手？（几乎）</a:t>
            </a:r>
          </a:p>
        </p:txBody>
      </p:sp>
      <p:sp>
        <p:nvSpPr>
          <p:cNvPr id="4" name="灯片编号占位符 3"/>
          <p:cNvSpPr>
            <a:spLocks noGrp="1"/>
          </p:cNvSpPr>
          <p:nvPr>
            <p:ph type="sldNum" sz="quarter" idx="5"/>
          </p:nvPr>
        </p:nvSpPr>
        <p:spPr/>
        <p:txBody>
          <a:bodyPr/>
          <a:lstStyle/>
          <a:p>
            <a:fld id="{AF638A79-ACE9-42B6-9E44-7D248EDC6EBF}" type="slidenum">
              <a:rPr lang="zh-CN" altLang="en-US" smtClean="0"/>
              <a:t>3</a:t>
            </a:fld>
            <a:endParaRPr lang="zh-CN" altLang="en-US"/>
          </a:p>
        </p:txBody>
      </p:sp>
    </p:spTree>
    <p:extLst>
      <p:ext uri="{BB962C8B-B14F-4D97-AF65-F5344CB8AC3E}">
        <p14:creationId xmlns:p14="http://schemas.microsoft.com/office/powerpoint/2010/main" val="2705490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D5D0B4C-4807-4217-AB36-406CC3C0E9E8}" type="slidenum">
              <a:rPr lang="zh-CN" altLang="en-US" smtClean="0"/>
              <a:pPr>
                <a:defRPr/>
              </a:pPr>
              <a:t>44</a:t>
            </a:fld>
            <a:endParaRPr lang="en-US" altLang="zh-CN"/>
          </a:p>
        </p:txBody>
      </p:sp>
    </p:spTree>
    <p:extLst>
      <p:ext uri="{BB962C8B-B14F-4D97-AF65-F5344CB8AC3E}">
        <p14:creationId xmlns:p14="http://schemas.microsoft.com/office/powerpoint/2010/main" val="2014480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992188" y="768350"/>
            <a:ext cx="5114925" cy="3836988"/>
          </a:xfrm>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技术路线是：</a:t>
            </a:r>
            <a:r>
              <a:rPr lang="zh-CN" altLang="zh-CN" sz="1200" kern="1200" dirty="0">
                <a:solidFill>
                  <a:schemeClr val="tx1"/>
                </a:solidFill>
                <a:effectLst/>
                <a:latin typeface="Times New Roman" pitchFamily="18" charset="0"/>
                <a:ea typeface="宋体" pitchFamily="2" charset="-122"/>
                <a:cs typeface="+mn-cs"/>
              </a:rPr>
              <a:t>首先搭建基于焊接机器人的自学习编程原型系统</a:t>
            </a:r>
            <a:r>
              <a:rPr lang="zh-CN" altLang="en-US" sz="1200" kern="1200" dirty="0">
                <a:solidFill>
                  <a:schemeClr val="tx1"/>
                </a:solidFill>
                <a:effectLst/>
                <a:latin typeface="Times New Roman" pitchFamily="18" charset="0"/>
                <a:ea typeface="宋体" pitchFamily="2" charset="-122"/>
                <a:cs typeface="+mn-cs"/>
              </a:rPr>
              <a:t>，然后重点突破四项核心技术：工业生产环境下焊接目标的检测与识别，基于多功能结构光视觉系统的焊缝参数提取，焊接工艺库的建立和在线更新，焊接程序的生成。</a:t>
            </a:r>
          </a:p>
          <a:p>
            <a:endParaRPr lang="zh-CN" altLang="en-US" sz="1200" kern="1200" dirty="0">
              <a:solidFill>
                <a:schemeClr val="tx1"/>
              </a:solidFill>
              <a:effectLst/>
              <a:latin typeface="Times New Roman" pitchFamily="18" charset="0"/>
              <a:ea typeface="宋体" pitchFamily="2" charset="-122"/>
              <a:cs typeface="+mn-cs"/>
            </a:endParaRPr>
          </a:p>
          <a:p>
            <a:endParaRPr lang="zh-CN" altLang="en-US" sz="1200" kern="1200" dirty="0">
              <a:solidFill>
                <a:schemeClr val="tx1"/>
              </a:solidFill>
              <a:effectLst/>
              <a:latin typeface="Times New Roman" pitchFamily="18" charset="0"/>
              <a:ea typeface="宋体" pitchFamily="2" charset="-122"/>
              <a:cs typeface="+mn-cs"/>
            </a:endParaRPr>
          </a:p>
          <a:p>
            <a:endParaRPr lang="zh-CN" altLang="en-US" sz="1200" kern="1200" dirty="0">
              <a:solidFill>
                <a:schemeClr val="tx1"/>
              </a:solidFill>
              <a:effectLst/>
              <a:latin typeface="Times New Roman" pitchFamily="18" charset="0"/>
              <a:ea typeface="宋体" pitchFamily="2" charset="-122"/>
              <a:cs typeface="+mn-cs"/>
            </a:endParaRPr>
          </a:p>
          <a:p>
            <a:endParaRPr lang="zh-CN" altLang="en-US" dirty="0"/>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kumimoji="1" sz="2400">
                <a:solidFill>
                  <a:schemeClr val="tx1"/>
                </a:solidFill>
                <a:latin typeface="Tahoma" pitchFamily="34" charset="0"/>
                <a:ea typeface="宋体" pitchFamily="2" charset="-122"/>
              </a:defRPr>
            </a:lvl1pPr>
            <a:lvl2pPr marL="742950" indent="-285750" defTabSz="990600" eaLnBrk="0" hangingPunct="0">
              <a:defRPr kumimoji="1" sz="2400">
                <a:solidFill>
                  <a:schemeClr val="tx1"/>
                </a:solidFill>
                <a:latin typeface="Tahoma" pitchFamily="34" charset="0"/>
                <a:ea typeface="宋体" pitchFamily="2" charset="-122"/>
              </a:defRPr>
            </a:lvl2pPr>
            <a:lvl3pPr marL="1143000" indent="-228600" defTabSz="990600" eaLnBrk="0" hangingPunct="0">
              <a:defRPr kumimoji="1" sz="2400">
                <a:solidFill>
                  <a:schemeClr val="tx1"/>
                </a:solidFill>
                <a:latin typeface="Tahoma" pitchFamily="34" charset="0"/>
                <a:ea typeface="宋体" pitchFamily="2" charset="-122"/>
              </a:defRPr>
            </a:lvl3pPr>
            <a:lvl4pPr marL="1600200" indent="-228600" defTabSz="990600" eaLnBrk="0" hangingPunct="0">
              <a:defRPr kumimoji="1" sz="2400">
                <a:solidFill>
                  <a:schemeClr val="tx1"/>
                </a:solidFill>
                <a:latin typeface="Tahoma" pitchFamily="34" charset="0"/>
                <a:ea typeface="宋体" pitchFamily="2" charset="-122"/>
              </a:defRPr>
            </a:lvl4pPr>
            <a:lvl5pPr marL="2057400" indent="-228600" defTabSz="990600" eaLnBrk="0" hangingPunct="0">
              <a:defRPr kumimoji="1" sz="2400">
                <a:solidFill>
                  <a:schemeClr val="tx1"/>
                </a:solidFill>
                <a:latin typeface="Tahoma" pitchFamily="34" charset="0"/>
                <a:ea typeface="宋体" pitchFamily="2" charset="-122"/>
              </a:defRPr>
            </a:lvl5pPr>
            <a:lvl6pPr marL="2514600" indent="-228600" defTabSz="990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defTabSz="990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defTabSz="990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defTabSz="990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08777769-DE61-4C3A-A461-8EBC205DBE83}" type="slidenum">
              <a:rPr lang="zh-CN" altLang="en-US" sz="1300" smtClean="0"/>
              <a:pPr eaLnBrk="1" hangingPunct="1"/>
              <a:t>47</a:t>
            </a:fld>
            <a:endParaRPr lang="en-US" altLang="zh-CN" sz="1300"/>
          </a:p>
        </p:txBody>
      </p:sp>
    </p:spTree>
    <p:extLst>
      <p:ext uri="{BB962C8B-B14F-4D97-AF65-F5344CB8AC3E}">
        <p14:creationId xmlns:p14="http://schemas.microsoft.com/office/powerpoint/2010/main" val="2669399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r>
              <a:rPr lang="zh-CN" altLang="en-US" sz="1200" b="0" i="0" kern="1200" dirty="0">
                <a:solidFill>
                  <a:schemeClr val="tx1"/>
                </a:solidFill>
                <a:effectLst/>
                <a:latin typeface="+mn-lt"/>
                <a:ea typeface="+mn-ea"/>
                <a:cs typeface="+mn-cs"/>
              </a:rPr>
              <a:t>等离子弧切割是利用高温等离子电弧的热量使工件切口处的</a:t>
            </a:r>
          </a:p>
          <a:p>
            <a:pPr latinLnBrk="0"/>
            <a:r>
              <a:rPr lang="zh-CN" altLang="en-US" sz="1200" b="0" i="0" kern="1200" dirty="0">
                <a:solidFill>
                  <a:schemeClr val="tx1"/>
                </a:solidFill>
                <a:effectLst/>
                <a:latin typeface="+mn-lt"/>
                <a:ea typeface="+mn-ea"/>
                <a:cs typeface="+mn-cs"/>
              </a:rPr>
              <a:t> 水切割与激光切割比较    激光切割设备的投资较大，目前大多用于薄钢板、部分非金属材料的切割，切割速度较快，精度较高，但激光切割时在切缝处会引起弧痕并引起热效应；另外对有些材料激光切割不理想，如铝、铜等有色金属、合金，尤其是对较厚金属板材的切割，切割表面不理想，甚至无法切割。目前人们对大功率激光发生器的研究，就是力图解决厚钢板的切割，但设备投资、维护保养和运行消耗等成本也很可观。水切割投资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运行成本低</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切割材料范围广</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效率高，操作维修方便。  水切割与等离子切割比较    等离子切割有明显的热效应，精度低，切割表面不容易再进行二次加工。水切割属于冷态切割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无热变形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切割面质量好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无须二次加工，如需要也很容易进行二次加工。水切割与线切割比较    对金属的加工，线切割有更高的精度，但速度很慢，有时需要用其它方法另外穿孔、穿丝才能进行切割，而且切割尺寸受到很大局限，水切割可以对任何材料打孔、切割，切割速度快</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加工尺寸灵活。  水切割与其它切割方法比较     对一些金属零件可采取冲剪工艺方法，效率高、速度快，但需要特定的模具和刀具，水切割与该切割方法相比柔性好，可随时进行任意形状工件的切割加工，尤其在材料厚、硬度高等情况下，冲剪工艺将很难或无法实现，而用水切割方法则较为理想；火焰切割也是金属领域常用的切割工艺，切割的厚度范围非常大，但与水切割相比其热效应明显、切割表面质量和精度较差，另外水切割能很好地解决一些熔点高、合金、复合材料等特殊材料的切割加工。    在玻璃、石材、陶瓷等切割加工行业，传统的方法是用金刚石刀具进行切、锯、铣等，切割的厚度范围非常大、速度较快，但对常规厚度的板材，水切割可进行高精度的任意曲线的切割加工，成品率高，降低生产成本，且大大提高加工产品的附加值。  水刀切割的精度怎么样？   拓晟水刀切割机的切割精度为</a:t>
            </a:r>
            <a:r>
              <a:rPr lang="en-US" altLang="zh-CN" sz="1200" b="0" i="0" kern="1200" dirty="0">
                <a:solidFill>
                  <a:schemeClr val="tx1"/>
                </a:solidFill>
                <a:effectLst/>
                <a:latin typeface="+mn-lt"/>
                <a:ea typeface="+mn-ea"/>
                <a:cs typeface="+mn-cs"/>
              </a:rPr>
              <a:t>+/-0.1mm</a:t>
            </a:r>
            <a:r>
              <a:rPr lang="zh-CN" altLang="en-US" sz="1200" b="0" i="0" kern="1200" dirty="0">
                <a:solidFill>
                  <a:schemeClr val="tx1"/>
                </a:solidFill>
                <a:effectLst/>
                <a:latin typeface="+mn-lt"/>
                <a:ea typeface="+mn-ea"/>
                <a:cs typeface="+mn-cs"/>
              </a:rPr>
              <a:t>。若使用动态水切割机可提高切割精度，消除切割斜度。     </a:t>
            </a:r>
            <a:r>
              <a:rPr lang="en-US" altLang="zh-CN" sz="1200" b="0" i="0" kern="1200" dirty="0" err="1">
                <a:solidFill>
                  <a:schemeClr val="tx1"/>
                </a:solidFill>
                <a:effectLst/>
                <a:latin typeface="+mn-lt"/>
                <a:ea typeface="+mn-ea"/>
                <a:cs typeface="+mn-cs"/>
              </a:rPr>
              <a:t>require.async</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wkcommon:widget</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ui</a:t>
            </a:r>
            <a:r>
              <a:rPr lang="en-US" altLang="zh-CN" sz="1200" b="0" i="0" kern="1200" dirty="0">
                <a:solidFill>
                  <a:schemeClr val="tx1"/>
                </a:solidFill>
                <a:effectLst/>
                <a:latin typeface="+mn-lt"/>
                <a:ea typeface="+mn-ea"/>
                <a:cs typeface="+mn-cs"/>
              </a:rPr>
              <a:t>/lib/</a:t>
            </a:r>
            <a:r>
              <a:rPr lang="en-US" altLang="zh-CN" sz="1200" b="0" i="0" kern="1200" dirty="0" err="1">
                <a:solidFill>
                  <a:schemeClr val="tx1"/>
                </a:solidFill>
                <a:effectLst/>
                <a:latin typeface="+mn-lt"/>
                <a:ea typeface="+mn-ea"/>
                <a:cs typeface="+mn-cs"/>
              </a:rPr>
              <a:t>sio</a:t>
            </a:r>
            <a:r>
              <a:rPr lang="en-US" altLang="zh-CN" sz="1200" b="0" i="0" kern="1200" dirty="0">
                <a:solidFill>
                  <a:schemeClr val="tx1"/>
                </a:solidFill>
                <a:effectLst/>
                <a:latin typeface="+mn-lt"/>
                <a:ea typeface="+mn-ea"/>
                <a:cs typeface="+mn-cs"/>
              </a:rPr>
              <a:t>/sio.js'], function(</a:t>
            </a:r>
            <a:r>
              <a:rPr lang="en-US" altLang="zh-CN" sz="1200" b="0" i="0" kern="1200" dirty="0" err="1">
                <a:solidFill>
                  <a:schemeClr val="tx1"/>
                </a:solidFill>
                <a:effectLst/>
                <a:latin typeface="+mn-lt"/>
                <a:ea typeface="+mn-ea"/>
                <a:cs typeface="+mn-cs"/>
              </a:rPr>
              <a:t>sio</a:t>
            </a:r>
            <a:r>
              <a:rPr lang="en-US" altLang="zh-CN" sz="1200" b="0" i="0" kern="1200" dirty="0">
                <a:solidFill>
                  <a:schemeClr val="tx1"/>
                </a:solidFill>
                <a:effectLst/>
                <a:latin typeface="+mn-lt"/>
                <a:ea typeface="+mn-ea"/>
                <a:cs typeface="+mn-cs"/>
              </a:rPr>
              <a:t>) { </a:t>
            </a:r>
            <a:r>
              <a:rPr lang="en-US" altLang="zh-CN" sz="1200" b="0" i="0" kern="1200" dirty="0" err="1">
                <a:solidFill>
                  <a:schemeClr val="tx1"/>
                </a:solidFill>
                <a:effectLst/>
                <a:latin typeface="+mn-lt"/>
                <a:ea typeface="+mn-ea"/>
                <a:cs typeface="+mn-cs"/>
              </a:rPr>
              <a:t>var</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url</a:t>
            </a:r>
            <a:r>
              <a:rPr lang="en-US" altLang="zh-CN" sz="1200" b="0" i="0" kern="1200" dirty="0">
                <a:solidFill>
                  <a:schemeClr val="tx1"/>
                </a:solidFill>
                <a:effectLst/>
                <a:latin typeface="+mn-lt"/>
                <a:ea typeface="+mn-ea"/>
                <a:cs typeface="+mn-cs"/>
              </a:rPr>
              <a:t> = 'https://cpro.baidustatic.com/</a:t>
            </a:r>
            <a:r>
              <a:rPr lang="en-US" altLang="zh-CN" sz="1200" b="0" i="0" kern="1200" dirty="0" err="1">
                <a:solidFill>
                  <a:schemeClr val="tx1"/>
                </a:solidFill>
                <a:effectLst/>
                <a:latin typeface="+mn-lt"/>
                <a:ea typeface="+mn-ea"/>
                <a:cs typeface="+mn-cs"/>
              </a:rPr>
              <a:t>cpro</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ui</a:t>
            </a:r>
            <a:r>
              <a:rPr lang="en-US" altLang="zh-CN" sz="1200" b="0" i="0" kern="1200" dirty="0">
                <a:solidFill>
                  <a:schemeClr val="tx1"/>
                </a:solidFill>
                <a:effectLst/>
                <a:latin typeface="+mn-lt"/>
                <a:ea typeface="+mn-ea"/>
                <a:cs typeface="+mn-cs"/>
              </a:rPr>
              <a:t>/c.js'; </a:t>
            </a:r>
            <a:r>
              <a:rPr lang="en-US" altLang="zh-CN" sz="1200" b="0" i="0" kern="1200" dirty="0" err="1">
                <a:solidFill>
                  <a:schemeClr val="tx1"/>
                </a:solidFill>
                <a:effectLst/>
                <a:latin typeface="+mn-lt"/>
                <a:ea typeface="+mn-ea"/>
                <a:cs typeface="+mn-cs"/>
              </a:rPr>
              <a:t>sio.callByBrowser</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url</a:t>
            </a:r>
            <a:r>
              <a:rPr lang="en-US" altLang="zh-CN" sz="1200" b="0" i="0" kern="1200" dirty="0">
                <a:solidFill>
                  <a:schemeClr val="tx1"/>
                </a:solidFill>
                <a:effectLst/>
                <a:latin typeface="+mn-lt"/>
                <a:ea typeface="+mn-ea"/>
                <a:cs typeface="+mn-cs"/>
              </a:rPr>
              <a:t>, function () { </a:t>
            </a:r>
            <a:r>
              <a:rPr lang="en-US" altLang="zh-CN" sz="1200" b="0" i="0" kern="1200" dirty="0" err="1">
                <a:solidFill>
                  <a:schemeClr val="tx1"/>
                </a:solidFill>
                <a:effectLst/>
                <a:latin typeface="+mn-lt"/>
                <a:ea typeface="+mn-ea"/>
                <a:cs typeface="+mn-cs"/>
              </a:rPr>
              <a:t>BAIDU_CLB_fillSlotAsync</a:t>
            </a:r>
            <a:r>
              <a:rPr lang="en-US" altLang="zh-CN" sz="1200" b="0" i="0" kern="1200" dirty="0">
                <a:solidFill>
                  <a:schemeClr val="tx1"/>
                </a:solidFill>
                <a:effectLst/>
                <a:latin typeface="+mn-lt"/>
                <a:ea typeface="+mn-ea"/>
                <a:cs typeface="+mn-cs"/>
              </a:rPr>
              <a:t>('u2845605','cpro_u2845605'); } ); });    </a:t>
            </a:r>
            <a:r>
              <a:rPr lang="zh-CN" altLang="en-US" sz="1200" b="0" i="0" kern="1200" dirty="0">
                <a:solidFill>
                  <a:schemeClr val="tx1"/>
                </a:solidFill>
                <a:effectLst/>
                <a:latin typeface="+mn-lt"/>
                <a:ea typeface="+mn-ea"/>
                <a:cs typeface="+mn-cs"/>
              </a:rPr>
              <a:t>水刀切割可以切割多大的厚度？  一般情况下，水刀可以切割</a:t>
            </a:r>
            <a:r>
              <a:rPr lang="en-US" altLang="zh-CN" sz="1200" b="0" i="0" kern="1200" dirty="0">
                <a:solidFill>
                  <a:schemeClr val="tx1"/>
                </a:solidFill>
                <a:effectLst/>
                <a:latin typeface="+mn-lt"/>
                <a:ea typeface="+mn-ea"/>
                <a:cs typeface="+mn-cs"/>
              </a:rPr>
              <a:t>0-50mm</a:t>
            </a:r>
            <a:r>
              <a:rPr lang="zh-CN" altLang="en-US" sz="1200" b="0" i="0" kern="1200" dirty="0">
                <a:solidFill>
                  <a:schemeClr val="tx1"/>
                </a:solidFill>
                <a:effectLst/>
                <a:latin typeface="+mn-lt"/>
                <a:ea typeface="+mn-ea"/>
                <a:cs typeface="+mn-cs"/>
              </a:rPr>
              <a:t>厚的任何材料（钢化玻璃除外），在拓晟科技公司，曾经切割过</a:t>
            </a:r>
            <a:r>
              <a:rPr lang="en-US" altLang="zh-CN" sz="1200" b="0" i="0" kern="1200" dirty="0">
                <a:solidFill>
                  <a:schemeClr val="tx1"/>
                </a:solidFill>
                <a:effectLst/>
                <a:latin typeface="+mn-lt"/>
                <a:ea typeface="+mn-ea"/>
                <a:cs typeface="+mn-cs"/>
              </a:rPr>
              <a:t>100mm</a:t>
            </a:r>
            <a:r>
              <a:rPr lang="zh-CN" altLang="en-US" sz="1200" b="0" i="0" kern="1200" dirty="0">
                <a:solidFill>
                  <a:schemeClr val="tx1"/>
                </a:solidFill>
                <a:effectLst/>
                <a:latin typeface="+mn-lt"/>
                <a:ea typeface="+mn-ea"/>
                <a:cs typeface="+mn-cs"/>
              </a:rPr>
              <a:t>厚的不锈钢。  水刀切割的磨料如何选择</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水刀切割最常用的磨料是石榴石砂，优质的石榴石砂为红褐色，无粉尘杂志，颗粒边缘棱角分明。   水刀切割的切缝有多宽？   水刀切割的切缝大约比刀管直径大</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，一般在</a:t>
            </a:r>
            <a:r>
              <a:rPr lang="en-US" altLang="zh-CN" sz="1200" b="0" i="0" kern="1200" dirty="0">
                <a:solidFill>
                  <a:schemeClr val="tx1"/>
                </a:solidFill>
                <a:effectLst/>
                <a:latin typeface="+mn-lt"/>
                <a:ea typeface="+mn-ea"/>
                <a:cs typeface="+mn-cs"/>
              </a:rPr>
              <a:t>0.8mm-1.2mm</a:t>
            </a:r>
            <a:r>
              <a:rPr lang="zh-CN" altLang="en-US" sz="1200" b="0" i="0" kern="1200" dirty="0">
                <a:solidFill>
                  <a:schemeClr val="tx1"/>
                </a:solidFill>
                <a:effectLst/>
                <a:latin typeface="+mn-lt"/>
                <a:ea typeface="+mn-ea"/>
                <a:cs typeface="+mn-cs"/>
              </a:rPr>
              <a:t>。  水刀切割的压力是多少</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目前拓晟科技公司的水刀切割设备的最高压力是</a:t>
            </a:r>
            <a:r>
              <a:rPr lang="en-US" altLang="zh-CN" sz="1200" b="0" i="0" kern="1200" dirty="0">
                <a:solidFill>
                  <a:schemeClr val="tx1"/>
                </a:solidFill>
                <a:effectLst/>
                <a:latin typeface="+mn-lt"/>
                <a:ea typeface="+mn-ea"/>
                <a:cs typeface="+mn-cs"/>
              </a:rPr>
              <a:t>400MPa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60000psi</a:t>
            </a:r>
            <a:r>
              <a:rPr lang="zh-CN" altLang="en-US" sz="1200" b="0" i="0" kern="1200" dirty="0">
                <a:solidFill>
                  <a:schemeClr val="tx1"/>
                </a:solidFill>
                <a:effectLst/>
                <a:latin typeface="+mn-lt"/>
                <a:ea typeface="+mn-ea"/>
                <a:cs typeface="+mn-cs"/>
              </a:rPr>
              <a:t>），若想进行最快速高效的切割，建议使用最高切割压力，虽然这样会相应的增加少量的设备损耗，但相对效率的提高所带来的效益还是要高于维护成本。一般来说加砂切割的主要成本为人工成本、磨料成本和折旧成本水刀切割的切面斜度有多大？一般来说，如不采用动态切割系统（动态切割系统可消除切面斜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详见拓晟偏摆切割头），水刀切割的表面都会有一定的斜度，一般斜度会在</a:t>
            </a:r>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度。斜度大小与材料的厚度、切割速度有关</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厚度越小，切割速度越慢，斜度就越小。 工作台格栅的使用寿命多长？   一般来说，如果不是长时间在同一位置上面切割同样图案的零件可持续使用数百小时，视切割的精度要求更换格栅，损坏太严重的格栅容易影响切割精度。移动，翻转工作台格栅，可以延长其使用寿命，降低使用成本。   水刀切割是否需要夹具固定？  从力学角度上分析，水刀切割过程中材料只承受垂直方向上的力，水平方向受力非常小，一般无需大型固定夹具，较轻的材料在切割时需要用重物把零件压住，避免反冲水的打击影响加工精度。   什么情况下使用水下切割？  水下切割的好处</a:t>
            </a:r>
            <a:r>
              <a:rPr lang="en-US" altLang="zh-CN" sz="1200" b="0" i="0" kern="1200" dirty="0">
                <a:solidFill>
                  <a:schemeClr val="tx1"/>
                </a:solidFill>
                <a:effectLst/>
                <a:latin typeface="+mn-lt"/>
                <a:ea typeface="+mn-ea"/>
                <a:cs typeface="+mn-cs"/>
              </a:rPr>
              <a:t>:  1.</a:t>
            </a:r>
            <a:r>
              <a:rPr lang="zh-CN" altLang="en-US" sz="1200" b="0" i="0" kern="1200" dirty="0">
                <a:solidFill>
                  <a:schemeClr val="tx1"/>
                </a:solidFill>
                <a:effectLst/>
                <a:latin typeface="+mn-lt"/>
                <a:ea typeface="+mn-ea"/>
                <a:cs typeface="+mn-cs"/>
              </a:rPr>
              <a:t>降低噪音到</a:t>
            </a:r>
            <a:r>
              <a:rPr lang="en-US" altLang="zh-CN" sz="1200" b="0" i="0" kern="1200" dirty="0">
                <a:solidFill>
                  <a:schemeClr val="tx1"/>
                </a:solidFill>
                <a:effectLst/>
                <a:latin typeface="+mn-lt"/>
                <a:ea typeface="+mn-ea"/>
                <a:cs typeface="+mn-cs"/>
              </a:rPr>
              <a:t>75dB</a:t>
            </a:r>
            <a:r>
              <a:rPr lang="zh-CN" altLang="en-US" sz="1200" b="0" i="0" kern="1200" dirty="0">
                <a:solidFill>
                  <a:schemeClr val="tx1"/>
                </a:solidFill>
                <a:effectLst/>
                <a:latin typeface="+mn-lt"/>
                <a:ea typeface="+mn-ea"/>
                <a:cs typeface="+mn-cs"/>
              </a:rPr>
              <a:t>以下；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减少材料表面出现的起霜现象  水下切割的不足：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无法监控切割过程； </a:t>
            </a:r>
          </a:p>
          <a:p>
            <a:pPr latinLnBrk="0"/>
            <a:r>
              <a:rPr lang="zh-CN" altLang="en-US" sz="1200" b="0" i="0" kern="1200" dirty="0">
                <a:solidFill>
                  <a:schemeClr val="tx1"/>
                </a:solidFill>
                <a:effectLst/>
                <a:latin typeface="+mn-lt"/>
                <a:ea typeface="+mn-ea"/>
                <a:cs typeface="+mn-cs"/>
              </a:rPr>
              <a:t>  </a:t>
            </a:r>
          </a:p>
          <a:p>
            <a:pPr latinLnBrk="0"/>
            <a:r>
              <a:rPr lang="zh-CN" altLang="en-US" sz="1200" b="0" i="0" kern="1200" dirty="0">
                <a:solidFill>
                  <a:schemeClr val="tx1"/>
                </a:solidFill>
                <a:effectLst/>
                <a:latin typeface="+mn-lt"/>
                <a:ea typeface="+mn-ea"/>
                <a:cs typeface="+mn-cs"/>
              </a:rPr>
              <a:t>金属部局熔化</a:t>
            </a:r>
          </a:p>
          <a:p>
            <a:pPr latinLnBrk="0"/>
            <a:r>
              <a:rPr lang="en-US" altLang="zh-CN" sz="1200" b="0" i="0" kern="1200" dirty="0">
                <a:solidFill>
                  <a:schemeClr val="tx1"/>
                </a:solidFill>
                <a:effectLst/>
                <a:latin typeface="+mn-lt"/>
                <a:ea typeface="+mn-ea"/>
                <a:cs typeface="+mn-cs"/>
              </a:rPr>
              <a:t>(</a:t>
            </a:r>
          </a:p>
          <a:p>
            <a:pPr latinLnBrk="0"/>
            <a:r>
              <a:rPr lang="zh-CN" altLang="en-US" sz="1200" b="0" i="0" kern="1200" dirty="0">
                <a:solidFill>
                  <a:schemeClr val="tx1"/>
                </a:solidFill>
                <a:effectLst/>
                <a:latin typeface="+mn-lt"/>
                <a:ea typeface="+mn-ea"/>
                <a:cs typeface="+mn-cs"/>
              </a:rPr>
              <a:t>和蒸发</a:t>
            </a:r>
          </a:p>
          <a:p>
            <a:pPr latinLnBrk="0"/>
            <a:r>
              <a:rPr lang="en-US" altLang="zh-CN" sz="1200" b="0" i="0" kern="1200" dirty="0">
                <a:solidFill>
                  <a:schemeClr val="tx1"/>
                </a:solidFill>
                <a:effectLst/>
                <a:latin typeface="+mn-lt"/>
                <a:ea typeface="+mn-ea"/>
                <a:cs typeface="+mn-cs"/>
              </a:rPr>
              <a:t>)</a:t>
            </a:r>
          </a:p>
          <a:p>
            <a:pPr latinLnBrk="0"/>
            <a:r>
              <a:rPr lang="zh-CN" altLang="en-US" sz="1200" b="0" i="0" kern="1200" dirty="0">
                <a:solidFill>
                  <a:schemeClr val="tx1"/>
                </a:solidFill>
                <a:effectLst/>
                <a:latin typeface="+mn-lt"/>
                <a:ea typeface="+mn-ea"/>
                <a:cs typeface="+mn-cs"/>
              </a:rPr>
              <a:t>，并借高速等离子的动量排除熔融金属以</a:t>
            </a:r>
          </a:p>
          <a:p>
            <a:pPr latinLnBrk="0"/>
            <a:r>
              <a:rPr lang="zh-CN" altLang="en-US" sz="1200" b="0" i="0" kern="1200" dirty="0">
                <a:solidFill>
                  <a:schemeClr val="tx1"/>
                </a:solidFill>
                <a:effectLst/>
                <a:latin typeface="+mn-lt"/>
                <a:ea typeface="+mn-ea"/>
                <a:cs typeface="+mn-cs"/>
              </a:rPr>
              <a:t> </a:t>
            </a:r>
          </a:p>
          <a:p>
            <a:pPr latinLnBrk="0"/>
            <a:r>
              <a:rPr lang="zh-CN" altLang="en-US" sz="1200" b="0" i="0" kern="1200" dirty="0">
                <a:solidFill>
                  <a:schemeClr val="tx1"/>
                </a:solidFill>
                <a:effectLst/>
                <a:latin typeface="+mn-lt"/>
                <a:ea typeface="+mn-ea"/>
                <a:cs typeface="+mn-cs"/>
              </a:rPr>
              <a:t>  </a:t>
            </a:r>
          </a:p>
          <a:p>
            <a:pPr latinLnBrk="0"/>
            <a:r>
              <a:rPr lang="zh-CN" altLang="en-US" sz="1200" b="0" i="0" kern="1200" dirty="0">
                <a:solidFill>
                  <a:schemeClr val="tx1"/>
                </a:solidFill>
                <a:effectLst/>
                <a:latin typeface="+mn-lt"/>
                <a:ea typeface="+mn-ea"/>
                <a:cs typeface="+mn-cs"/>
              </a:rPr>
              <a:t>形成切口的一种加工方法。</a:t>
            </a:r>
          </a:p>
          <a:p>
            <a:pPr latinLnBrk="0"/>
            <a:r>
              <a:rPr lang="zh-CN" altLang="en-US" sz="1200" b="0" i="0" kern="1200" dirty="0">
                <a:solidFill>
                  <a:schemeClr val="tx1"/>
                </a:solidFill>
                <a:effectLst/>
                <a:latin typeface="+mn-lt"/>
                <a:ea typeface="+mn-ea"/>
                <a:cs typeface="+mn-cs"/>
              </a:rPr>
              <a:t>  </a:t>
            </a:r>
          </a:p>
          <a:p>
            <a:pPr latinLnBrk="0"/>
            <a:r>
              <a:rPr lang="zh-CN" altLang="en-US" sz="1200" b="0" i="0" kern="1200" dirty="0">
                <a:solidFill>
                  <a:schemeClr val="tx1"/>
                </a:solidFill>
                <a:effectLst/>
                <a:latin typeface="+mn-lt"/>
                <a:ea typeface="+mn-ea"/>
                <a:cs typeface="+mn-cs"/>
              </a:rPr>
              <a:t>  </a:t>
            </a:r>
          </a:p>
          <a:p>
            <a:pPr latinLnBrk="0"/>
            <a:r>
              <a:rPr lang="zh-CN" altLang="en-US" sz="1200" b="0" i="0" kern="1200" dirty="0">
                <a:solidFill>
                  <a:schemeClr val="tx1"/>
                </a:solidFill>
                <a:effectLst/>
                <a:latin typeface="+mn-lt"/>
                <a:ea typeface="+mn-ea"/>
                <a:cs typeface="+mn-cs"/>
              </a:rPr>
              <a:t>等离子切割配合不同的工作气体可以切割各种氧气切割难以切割</a:t>
            </a:r>
          </a:p>
          <a:p>
            <a:pPr latinLnBrk="0"/>
            <a:r>
              <a:rPr lang="zh-CN" altLang="en-US" sz="1200" b="0" i="0" kern="1200" dirty="0">
                <a:solidFill>
                  <a:schemeClr val="tx1"/>
                </a:solidFill>
                <a:effectLst/>
                <a:latin typeface="+mn-lt"/>
                <a:ea typeface="+mn-ea"/>
                <a:cs typeface="+mn-cs"/>
              </a:rPr>
              <a:t>的金属，尤其是对于有色金属（不锈钢、铝、铜、钛、镍）切割效果</a:t>
            </a:r>
          </a:p>
          <a:p>
            <a:pPr latinLnBrk="0"/>
            <a:r>
              <a:rPr lang="zh-CN" altLang="en-US" sz="1200" b="0" i="0" kern="1200" dirty="0">
                <a:solidFill>
                  <a:schemeClr val="tx1"/>
                </a:solidFill>
                <a:effectLst/>
                <a:latin typeface="+mn-lt"/>
                <a:ea typeface="+mn-ea"/>
                <a:cs typeface="+mn-cs"/>
              </a:rPr>
              <a:t>更佳；</a:t>
            </a:r>
          </a:p>
          <a:p>
            <a:pPr latinLnBrk="0"/>
            <a:r>
              <a:rPr lang="zh-CN" altLang="en-US" sz="1200" b="0" i="0" kern="1200" dirty="0">
                <a:solidFill>
                  <a:schemeClr val="tx1"/>
                </a:solidFill>
                <a:effectLst/>
                <a:latin typeface="+mn-lt"/>
                <a:ea typeface="+mn-ea"/>
                <a:cs typeface="+mn-cs"/>
              </a:rPr>
              <a:t>其主要优点在于切割厚度不大的金属的时候，</a:t>
            </a:r>
          </a:p>
          <a:p>
            <a:pPr latinLnBrk="0"/>
            <a:r>
              <a:rPr lang="zh-CN" altLang="en-US" sz="1200" b="0" i="0" kern="1200" dirty="0">
                <a:solidFill>
                  <a:schemeClr val="tx1"/>
                </a:solidFill>
                <a:effectLst/>
                <a:latin typeface="+mn-lt"/>
                <a:ea typeface="+mn-ea"/>
                <a:cs typeface="+mn-cs"/>
              </a:rPr>
              <a:t>等离子切割速度</a:t>
            </a:r>
          </a:p>
          <a:p>
            <a:pPr latinLnBrk="0"/>
            <a:r>
              <a:rPr lang="zh-CN" altLang="en-US" sz="1200" b="0" i="0" kern="1200" dirty="0">
                <a:solidFill>
                  <a:schemeClr val="tx1"/>
                </a:solidFill>
                <a:effectLst/>
                <a:latin typeface="+mn-lt"/>
                <a:ea typeface="+mn-ea"/>
                <a:cs typeface="+mn-cs"/>
              </a:rPr>
              <a:t>快，尤其在切割普通碳素钢薄板时，速度可达氧切割法的</a:t>
            </a:r>
          </a:p>
          <a:p>
            <a:pPr latinLnBrk="0"/>
            <a:r>
              <a:rPr lang="en-US" altLang="zh-CN" sz="1200" b="0" i="0" kern="1200" dirty="0">
                <a:solidFill>
                  <a:schemeClr val="tx1"/>
                </a:solidFill>
                <a:effectLst/>
                <a:latin typeface="+mn-lt"/>
                <a:ea typeface="+mn-ea"/>
                <a:cs typeface="+mn-cs"/>
              </a:rPr>
              <a:t>5~6</a:t>
            </a:r>
          </a:p>
          <a:p>
            <a:pPr latinLnBrk="0"/>
            <a:r>
              <a:rPr lang="zh-CN" altLang="en-US" sz="1200" b="0" i="0" kern="1200" dirty="0">
                <a:solidFill>
                  <a:schemeClr val="tx1"/>
                </a:solidFill>
                <a:effectLst/>
                <a:latin typeface="+mn-lt"/>
                <a:ea typeface="+mn-ea"/>
                <a:cs typeface="+mn-cs"/>
              </a:rPr>
              <a:t>倍、切</a:t>
            </a:r>
          </a:p>
          <a:p>
            <a:pPr latinLnBrk="0"/>
            <a:r>
              <a:rPr lang="zh-CN" altLang="en-US" sz="1200" b="0" i="0" kern="1200" dirty="0">
                <a:solidFill>
                  <a:schemeClr val="tx1"/>
                </a:solidFill>
                <a:effectLst/>
                <a:latin typeface="+mn-lt"/>
                <a:ea typeface="+mn-ea"/>
                <a:cs typeface="+mn-cs"/>
              </a:rPr>
              <a:t>割面光洁、热变形小、几乎没有热影响区！</a:t>
            </a:r>
          </a:p>
          <a:p>
            <a:pPr latinLnBrk="0"/>
            <a:r>
              <a:rPr lang="zh-CN" altLang="en-US" sz="1200" b="0" i="0" kern="1200" dirty="0">
                <a:solidFill>
                  <a:schemeClr val="tx1"/>
                </a:solidFill>
                <a:effectLst/>
                <a:latin typeface="+mn-lt"/>
                <a:ea typeface="+mn-ea"/>
                <a:cs typeface="+mn-cs"/>
              </a:rPr>
              <a:t>  </a:t>
            </a:r>
          </a:p>
          <a:p>
            <a:pPr latinLnBrk="0"/>
            <a:r>
              <a:rPr lang="zh-CN" altLang="en-US" sz="1200" b="0" i="0" kern="1200" dirty="0">
                <a:solidFill>
                  <a:schemeClr val="tx1"/>
                </a:solidFill>
                <a:effectLst/>
                <a:latin typeface="+mn-lt"/>
                <a:ea typeface="+mn-ea"/>
                <a:cs typeface="+mn-cs"/>
              </a:rPr>
              <a:t>  </a:t>
            </a:r>
          </a:p>
          <a:p>
            <a:pPr latinLnBrk="0"/>
            <a:r>
              <a:rPr lang="zh-CN" altLang="en-US" sz="1200" b="0" i="0" kern="1200" dirty="0">
                <a:solidFill>
                  <a:schemeClr val="tx1"/>
                </a:solidFill>
                <a:effectLst/>
                <a:latin typeface="+mn-lt"/>
                <a:ea typeface="+mn-ea"/>
                <a:cs typeface="+mn-cs"/>
              </a:rPr>
              <a:t>等离子切割发展到现在，</a:t>
            </a:r>
          </a:p>
          <a:p>
            <a:pPr latinLnBrk="0"/>
            <a:r>
              <a:rPr lang="zh-CN" altLang="en-US" sz="1200" b="0" i="0" kern="1200" dirty="0">
                <a:solidFill>
                  <a:schemeClr val="tx1"/>
                </a:solidFill>
                <a:effectLst/>
                <a:latin typeface="+mn-lt"/>
                <a:ea typeface="+mn-ea"/>
                <a:cs typeface="+mn-cs"/>
              </a:rPr>
              <a:t>可采用的工作气体</a:t>
            </a:r>
          </a:p>
          <a:p>
            <a:pPr latinLnBrk="0"/>
            <a:r>
              <a:rPr lang="zh-CN" altLang="en-US" sz="1200" b="0" i="0" kern="1200" dirty="0">
                <a:solidFill>
                  <a:schemeClr val="tx1"/>
                </a:solidFill>
                <a:effectLst/>
                <a:latin typeface="+mn-lt"/>
                <a:ea typeface="+mn-ea"/>
                <a:cs typeface="+mn-cs"/>
              </a:rPr>
              <a:t>（工作气体是等离子弧</a:t>
            </a:r>
          </a:p>
          <a:p>
            <a:pPr latinLnBrk="0"/>
            <a:r>
              <a:rPr lang="zh-CN" altLang="en-US" sz="1200" b="0" i="0" kern="1200" dirty="0">
                <a:solidFill>
                  <a:schemeClr val="tx1"/>
                </a:solidFill>
                <a:effectLst/>
                <a:latin typeface="+mn-lt"/>
                <a:ea typeface="+mn-ea"/>
                <a:cs typeface="+mn-cs"/>
              </a:rPr>
              <a:t>的导电介质，又是携热体，</a:t>
            </a:r>
          </a:p>
          <a:p>
            <a:pPr latinLnBrk="0"/>
            <a:r>
              <a:rPr lang="zh-CN" altLang="en-US" sz="1200" b="0" i="0" kern="1200" dirty="0">
                <a:solidFill>
                  <a:schemeClr val="tx1"/>
                </a:solidFill>
                <a:effectLst/>
                <a:latin typeface="+mn-lt"/>
                <a:ea typeface="+mn-ea"/>
                <a:cs typeface="+mn-cs"/>
              </a:rPr>
              <a:t>同时还要排除切口中的熔融金属）对等离</a:t>
            </a:r>
          </a:p>
          <a:p>
            <a:pPr latinLnBrk="0"/>
            <a:r>
              <a:rPr lang="zh-CN" altLang="en-US" sz="1200" b="0" i="0" kern="1200" dirty="0">
                <a:solidFill>
                  <a:schemeClr val="tx1"/>
                </a:solidFill>
                <a:effectLst/>
                <a:latin typeface="+mn-lt"/>
                <a:ea typeface="+mn-ea"/>
                <a:cs typeface="+mn-cs"/>
              </a:rPr>
              <a:t>子弧的切割特性以及切割质量、</a:t>
            </a:r>
          </a:p>
          <a:p>
            <a:pPr latinLnBrk="0"/>
            <a:r>
              <a:rPr lang="zh-CN" altLang="en-US" sz="1200" b="0" i="0" kern="1200" dirty="0">
                <a:solidFill>
                  <a:schemeClr val="tx1"/>
                </a:solidFill>
                <a:effectLst/>
                <a:latin typeface="+mn-lt"/>
                <a:ea typeface="+mn-ea"/>
                <a:cs typeface="+mn-cs"/>
              </a:rPr>
              <a:t>速度都有明显的影响。</a:t>
            </a:r>
          </a:p>
          <a:p>
            <a:pPr latinLnBrk="0"/>
            <a:r>
              <a:rPr lang="zh-CN" altLang="en-US" sz="1200" b="0" i="0" kern="1200" dirty="0">
                <a:solidFill>
                  <a:schemeClr val="tx1"/>
                </a:solidFill>
                <a:effectLst/>
                <a:latin typeface="+mn-lt"/>
                <a:ea typeface="+mn-ea"/>
                <a:cs typeface="+mn-cs"/>
              </a:rPr>
              <a:t>常用的等离子</a:t>
            </a:r>
          </a:p>
          <a:p>
            <a:pPr latinLnBrk="0"/>
            <a:r>
              <a:rPr lang="zh-CN" altLang="en-US" sz="1200" b="0" i="0" kern="1200" dirty="0">
                <a:solidFill>
                  <a:schemeClr val="tx1"/>
                </a:solidFill>
                <a:effectLst/>
                <a:latin typeface="+mn-lt"/>
                <a:ea typeface="+mn-ea"/>
                <a:cs typeface="+mn-cs"/>
              </a:rPr>
              <a:t>弧工作气体有氩、氢、氮、氧、空气、水蒸气以及某些混合气体。</a:t>
            </a:r>
          </a:p>
          <a:p>
            <a:pPr latinLnBrk="0"/>
            <a:r>
              <a:rPr lang="zh-CN" altLang="en-US" sz="1200" b="0" i="0" kern="1200" dirty="0">
                <a:solidFill>
                  <a:schemeClr val="tx1"/>
                </a:solidFill>
                <a:effectLst/>
                <a:latin typeface="+mn-lt"/>
                <a:ea typeface="+mn-ea"/>
                <a:cs typeface="+mn-cs"/>
              </a:rPr>
              <a:t>  </a:t>
            </a:r>
          </a:p>
          <a:p>
            <a:pPr latinLnBrk="0"/>
            <a:r>
              <a:rPr lang="zh-CN" altLang="en-US" sz="1200" b="0" i="0" kern="1200" dirty="0">
                <a:solidFill>
                  <a:schemeClr val="tx1"/>
                </a:solidFill>
                <a:effectLst/>
                <a:latin typeface="+mn-lt"/>
                <a:ea typeface="+mn-ea"/>
                <a:cs typeface="+mn-cs"/>
              </a:rPr>
              <a:t>  </a:t>
            </a:r>
          </a:p>
          <a:p>
            <a:pPr latinLnBrk="0"/>
            <a:r>
              <a:rPr lang="zh-CN" altLang="en-US" sz="1200" b="0" i="0" kern="1200" dirty="0">
                <a:solidFill>
                  <a:schemeClr val="tx1"/>
                </a:solidFill>
                <a:effectLst/>
                <a:latin typeface="+mn-lt"/>
                <a:ea typeface="+mn-ea"/>
                <a:cs typeface="+mn-cs"/>
              </a:rPr>
              <a:t>等离子切割机广泛运用于汽车、机车、压力容器、化工机械、核工</a:t>
            </a:r>
          </a:p>
          <a:p>
            <a:pPr latinLnBrk="0"/>
            <a:r>
              <a:rPr lang="zh-CN" altLang="en-US" sz="1200" b="0" i="0" kern="1200" dirty="0">
                <a:solidFill>
                  <a:schemeClr val="tx1"/>
                </a:solidFill>
                <a:effectLst/>
                <a:latin typeface="+mn-lt"/>
                <a:ea typeface="+mn-ea"/>
                <a:cs typeface="+mn-cs"/>
              </a:rPr>
              <a:t>业、通用机械、工程机械、钢结构等各行各</a:t>
            </a:r>
          </a:p>
          <a:p>
            <a:pPr latinLnBrk="0"/>
            <a:r>
              <a:rPr lang="zh-CN" altLang="en-US" sz="1200" b="0" i="0" kern="1200" dirty="0">
                <a:solidFill>
                  <a:schemeClr val="tx1"/>
                </a:solidFill>
                <a:effectLst/>
                <a:latin typeface="+mn-lt"/>
                <a:ea typeface="+mn-ea"/>
                <a:cs typeface="+mn-cs"/>
              </a:rPr>
              <a:t> </a:t>
            </a:r>
          </a:p>
          <a:p>
            <a:pPr latinLnBrk="0"/>
            <a:r>
              <a:rPr lang="zh-CN" altLang="en-US" sz="1200" b="0" i="0" kern="1200" dirty="0">
                <a:solidFill>
                  <a:schemeClr val="tx1"/>
                </a:solidFill>
                <a:effectLst/>
                <a:latin typeface="+mn-lt"/>
                <a:ea typeface="+mn-ea"/>
                <a:cs typeface="+mn-cs"/>
              </a:rPr>
              <a:t>  </a:t>
            </a:r>
          </a:p>
          <a:p>
            <a:pPr latinLnBrk="0"/>
            <a:r>
              <a:rPr lang="zh-CN" altLang="en-US" sz="1200" b="0" i="0" kern="1200" dirty="0">
                <a:solidFill>
                  <a:schemeClr val="tx1"/>
                </a:solidFill>
                <a:effectLst/>
                <a:latin typeface="+mn-lt"/>
                <a:ea typeface="+mn-ea"/>
                <a:cs typeface="+mn-cs"/>
              </a:rPr>
              <a:t>等离子弧切割规范</a:t>
            </a:r>
          </a:p>
          <a:p>
            <a:pPr latinLnBrk="0"/>
            <a:r>
              <a:rPr lang="zh-CN" altLang="en-US" sz="1200" b="0" i="0" kern="1200" dirty="0">
                <a:solidFill>
                  <a:schemeClr val="tx1"/>
                </a:solidFill>
                <a:effectLst/>
                <a:latin typeface="+mn-lt"/>
                <a:ea typeface="+mn-ea"/>
                <a:cs typeface="+mn-cs"/>
              </a:rPr>
              <a:t> </a:t>
            </a:r>
          </a:p>
          <a:p>
            <a:pPr latinLnBrk="0"/>
            <a:r>
              <a:rPr lang="zh-CN" altLang="en-US" sz="1200" b="0" i="0" kern="1200" dirty="0">
                <a:solidFill>
                  <a:schemeClr val="tx1"/>
                </a:solidFill>
                <a:effectLst/>
                <a:latin typeface="+mn-lt"/>
                <a:ea typeface="+mn-ea"/>
                <a:cs typeface="+mn-cs"/>
              </a:rPr>
              <a:t>  </a:t>
            </a:r>
          </a:p>
          <a:p>
            <a:pPr latinLnBrk="0"/>
            <a:r>
              <a:rPr lang="zh-CN" altLang="en-US" sz="1200" b="0" i="0" kern="1200" dirty="0">
                <a:solidFill>
                  <a:schemeClr val="tx1"/>
                </a:solidFill>
                <a:effectLst/>
                <a:latin typeface="+mn-lt"/>
                <a:ea typeface="+mn-ea"/>
                <a:cs typeface="+mn-cs"/>
              </a:rPr>
              <a:t>各种等离子弧切割工艺参数，</a:t>
            </a:r>
          </a:p>
          <a:p>
            <a:pPr latinLnBrk="0"/>
            <a:r>
              <a:rPr lang="zh-CN" altLang="en-US" sz="1200" b="0" i="0" kern="1200" dirty="0">
                <a:solidFill>
                  <a:schemeClr val="tx1"/>
                </a:solidFill>
                <a:effectLst/>
                <a:latin typeface="+mn-lt"/>
                <a:ea typeface="+mn-ea"/>
                <a:cs typeface="+mn-cs"/>
              </a:rPr>
              <a:t>直接影响切割过程的稳定性、</a:t>
            </a:r>
          </a:p>
          <a:p>
            <a:pPr latinLnBrk="0"/>
            <a:r>
              <a:rPr lang="zh-CN" altLang="en-US" sz="1200" b="0" i="0" kern="1200" dirty="0">
                <a:solidFill>
                  <a:schemeClr val="tx1"/>
                </a:solidFill>
                <a:effectLst/>
                <a:latin typeface="+mn-lt"/>
                <a:ea typeface="+mn-ea"/>
                <a:cs typeface="+mn-cs"/>
              </a:rPr>
              <a:t>切割质</a:t>
            </a:r>
          </a:p>
          <a:p>
            <a:endParaRPr lang="zh-CN" altLang="en-US" dirty="0"/>
          </a:p>
        </p:txBody>
      </p:sp>
      <p:sp>
        <p:nvSpPr>
          <p:cNvPr id="4" name="灯片编号占位符 3"/>
          <p:cNvSpPr>
            <a:spLocks noGrp="1"/>
          </p:cNvSpPr>
          <p:nvPr>
            <p:ph type="sldNum" sz="quarter" idx="10"/>
          </p:nvPr>
        </p:nvSpPr>
        <p:spPr/>
        <p:txBody>
          <a:bodyPr/>
          <a:lstStyle/>
          <a:p>
            <a:fld id="{AF638A79-ACE9-42B6-9E44-7D248EDC6EBF}" type="slidenum">
              <a:rPr lang="zh-CN" altLang="en-US" smtClean="0"/>
              <a:t>55</a:t>
            </a:fld>
            <a:endParaRPr lang="zh-CN" altLang="en-US"/>
          </a:p>
        </p:txBody>
      </p:sp>
    </p:spTree>
    <p:extLst>
      <p:ext uri="{BB962C8B-B14F-4D97-AF65-F5344CB8AC3E}">
        <p14:creationId xmlns:p14="http://schemas.microsoft.com/office/powerpoint/2010/main" val="2702726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638A79-ACE9-42B6-9E44-7D248EDC6EBF}" type="slidenum">
              <a:rPr lang="zh-CN" altLang="en-US" smtClean="0"/>
              <a:t>80</a:t>
            </a:fld>
            <a:endParaRPr lang="zh-CN" altLang="en-US"/>
          </a:p>
        </p:txBody>
      </p:sp>
    </p:spTree>
    <p:extLst>
      <p:ext uri="{BB962C8B-B14F-4D97-AF65-F5344CB8AC3E}">
        <p14:creationId xmlns:p14="http://schemas.microsoft.com/office/powerpoint/2010/main" val="1912378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1920</a:t>
            </a:r>
            <a:r>
              <a:rPr lang="zh-CN" altLang="en-US" dirty="0"/>
              <a:t>年捷克作家卡雷尔</a:t>
            </a:r>
            <a:r>
              <a:rPr lang="en-US" altLang="zh-CN" dirty="0"/>
              <a:t>·</a:t>
            </a:r>
            <a:r>
              <a:rPr lang="zh-CN" altLang="en-US" dirty="0"/>
              <a:t>卡佩克发表了科幻剧本</a:t>
            </a:r>
            <a:r>
              <a:rPr lang="en-US" altLang="zh-CN" dirty="0"/>
              <a:t>《</a:t>
            </a:r>
            <a:r>
              <a:rPr lang="zh-CN" altLang="en-US" dirty="0"/>
              <a:t>罗萨姆的万能机器人</a:t>
            </a:r>
            <a:r>
              <a:rPr lang="en-US" altLang="zh-CN" dirty="0"/>
              <a:t>》</a:t>
            </a:r>
            <a:r>
              <a:rPr lang="zh-CN" altLang="en-US" dirty="0"/>
              <a:t>。在剧本中，卡佩克把捷克语“</a:t>
            </a:r>
            <a:r>
              <a:rPr lang="en-US" altLang="zh-CN" dirty="0" err="1"/>
              <a:t>Robota</a:t>
            </a:r>
            <a:r>
              <a:rPr lang="en-US" altLang="zh-CN" dirty="0"/>
              <a:t>”</a:t>
            </a:r>
            <a:r>
              <a:rPr lang="zh-CN" altLang="en-US" dirty="0"/>
              <a:t>写成了“</a:t>
            </a:r>
            <a:r>
              <a:rPr lang="en-US" altLang="zh-CN" dirty="0"/>
              <a:t>Robot”</a:t>
            </a:r>
            <a:r>
              <a:rPr lang="zh-CN" altLang="en-US" dirty="0"/>
              <a:t>，“</a:t>
            </a:r>
            <a:r>
              <a:rPr lang="en-US" altLang="zh-CN" dirty="0" err="1"/>
              <a:t>Robota</a:t>
            </a:r>
            <a:r>
              <a:rPr lang="en-US" altLang="zh-CN" dirty="0"/>
              <a:t>”</a:t>
            </a:r>
            <a:r>
              <a:rPr lang="zh-CN" altLang="en-US" dirty="0"/>
              <a:t>是奴隶的意思。该剧</a:t>
            </a:r>
            <a:r>
              <a:rPr lang="zh-CN" altLang="en-US" dirty="0">
                <a:solidFill>
                  <a:srgbClr val="FF0000"/>
                </a:solidFill>
              </a:rPr>
              <a:t>预告了机器人的发展对人类社会的悲剧性影响</a:t>
            </a:r>
            <a:r>
              <a:rPr lang="zh-CN" altLang="en-US" dirty="0"/>
              <a:t>，引起了大家的广泛关注，被当成了机器人一词的起源。在该剧中，机器人按照其主人的命令默默地工作，没有感觉和感情，以呆板的方式从事繁重的劳动。后来，罗萨姆公司取得了成功，</a:t>
            </a:r>
            <a:r>
              <a:rPr lang="zh-CN" altLang="en-US" dirty="0">
                <a:solidFill>
                  <a:srgbClr val="FF0000"/>
                </a:solidFill>
              </a:rPr>
              <a:t>使机器人具有了感情，导致机器人的应用部门迅速增加</a:t>
            </a:r>
            <a:r>
              <a:rPr lang="zh-CN" altLang="en-US" dirty="0"/>
              <a:t>。在工厂和家务劳动中，</a:t>
            </a:r>
            <a:r>
              <a:rPr lang="zh-CN" altLang="en-US" dirty="0">
                <a:solidFill>
                  <a:srgbClr val="FF0000"/>
                </a:solidFill>
              </a:rPr>
              <a:t>机器人成了必不可少的成员</a:t>
            </a:r>
            <a:r>
              <a:rPr lang="zh-CN" altLang="en-US" dirty="0"/>
              <a:t>。机器人发觉人类十分自私和不公正，终于造反了，机器人的体能和智能都非常优异，因此消灭了人类。 </a:t>
            </a:r>
            <a:br>
              <a:rPr lang="zh-CN" altLang="en-US" dirty="0"/>
            </a:br>
            <a:br>
              <a:rPr lang="zh-CN" altLang="en-US" dirty="0"/>
            </a:br>
            <a:r>
              <a:rPr lang="zh-CN" altLang="en-US" dirty="0"/>
              <a:t>但是机器人不知道如何制造它们自己，认为它们自己很快就会灭绝，所以它们开始寻找人类的幸存者，但没有结果。最后，一对</a:t>
            </a:r>
            <a:r>
              <a:rPr lang="zh-CN" altLang="en-US" dirty="0">
                <a:solidFill>
                  <a:srgbClr val="FF0000"/>
                </a:solidFill>
              </a:rPr>
              <a:t>感知能力</a:t>
            </a:r>
            <a:r>
              <a:rPr lang="zh-CN" altLang="en-US" dirty="0"/>
              <a:t>优于其它机器人的男女机器人相爱了（</a:t>
            </a:r>
            <a:r>
              <a:rPr lang="zh-CN" altLang="en-US" dirty="0">
                <a:solidFill>
                  <a:srgbClr val="FF0000"/>
                </a:solidFill>
              </a:rPr>
              <a:t>机器人版的亚当和夏娃？</a:t>
            </a:r>
            <a:r>
              <a:rPr lang="zh-CN" altLang="en-US" dirty="0"/>
              <a:t>）。机器人进化为人类，世界又起死回生了。 </a:t>
            </a:r>
            <a:br>
              <a:rPr lang="zh-CN" altLang="en-US" dirty="0"/>
            </a:br>
            <a:br>
              <a:rPr lang="zh-CN" altLang="en-US" dirty="0"/>
            </a:br>
            <a:r>
              <a:rPr lang="zh-CN" altLang="en-US" dirty="0"/>
              <a:t>卡佩克提出的是</a:t>
            </a:r>
            <a:r>
              <a:rPr lang="zh-CN" altLang="en-US" dirty="0">
                <a:solidFill>
                  <a:srgbClr val="FF0000"/>
                </a:solidFill>
              </a:rPr>
              <a:t>机器人的安全、感知和自我繁殖</a:t>
            </a:r>
            <a:r>
              <a:rPr lang="zh-CN" altLang="en-US" dirty="0"/>
              <a:t>问题。科学技术的进步很可能引发人类不希望出现的问题。虽然科幻世界只是一种想象，但人类社会将可能面临这种现实。 </a:t>
            </a:r>
            <a:br>
              <a:rPr lang="zh-CN" altLang="en-US" dirty="0"/>
            </a:br>
            <a:br>
              <a:rPr lang="zh-CN" altLang="en-US" dirty="0"/>
            </a:br>
            <a:r>
              <a:rPr lang="zh-CN" altLang="en-US" dirty="0"/>
              <a:t>为了防止机器人伤害人类，科幻作家阿西莫夫于</a:t>
            </a:r>
            <a:r>
              <a:rPr lang="en-US" altLang="zh-CN" dirty="0"/>
              <a:t>1940</a:t>
            </a:r>
            <a:r>
              <a:rPr lang="zh-CN" altLang="en-US" dirty="0"/>
              <a:t>年提出了“机器人三原则”： </a:t>
            </a:r>
            <a:br>
              <a:rPr lang="zh-CN" altLang="en-US" dirty="0"/>
            </a:br>
            <a:br>
              <a:rPr lang="zh-CN" altLang="en-US" dirty="0"/>
            </a:br>
            <a:r>
              <a:rPr lang="en-US" altLang="zh-CN" dirty="0"/>
              <a:t>1</a:t>
            </a:r>
            <a:r>
              <a:rPr lang="zh-CN" altLang="en-US" dirty="0"/>
              <a:t>，机器人不应伤害人类； </a:t>
            </a:r>
            <a:br>
              <a:rPr lang="zh-CN" altLang="en-US" dirty="0"/>
            </a:br>
            <a:br>
              <a:rPr lang="zh-CN" altLang="en-US" dirty="0"/>
            </a:br>
            <a:r>
              <a:rPr lang="en-US" altLang="zh-CN" dirty="0"/>
              <a:t>2</a:t>
            </a:r>
            <a:r>
              <a:rPr lang="zh-CN" altLang="en-US" dirty="0"/>
              <a:t>，机器人应遵守人类的命令，与第一条违背的命令除外； </a:t>
            </a:r>
            <a:br>
              <a:rPr lang="zh-CN" altLang="en-US" dirty="0"/>
            </a:br>
            <a:br>
              <a:rPr lang="zh-CN" altLang="en-US" dirty="0"/>
            </a:br>
            <a:r>
              <a:rPr lang="en-US" altLang="zh-CN" dirty="0"/>
              <a:t>3</a:t>
            </a:r>
            <a:r>
              <a:rPr lang="zh-CN" altLang="en-US" dirty="0"/>
              <a:t>，机器人应能保护自己，与第一条相抵触者除外。 </a:t>
            </a:r>
            <a:br>
              <a:rPr lang="zh-CN" altLang="en-US" dirty="0"/>
            </a:br>
            <a:br>
              <a:rPr lang="zh-CN" altLang="en-US" dirty="0"/>
            </a:br>
            <a:r>
              <a:rPr lang="zh-CN" altLang="en-US" dirty="0"/>
              <a:t>这是给机器人赋予的伦理性纲领。机器人学术界一直将这三原则作为机器人开发的准则。 </a:t>
            </a:r>
          </a:p>
        </p:txBody>
      </p:sp>
      <p:sp>
        <p:nvSpPr>
          <p:cNvPr id="4" name="灯片编号占位符 3"/>
          <p:cNvSpPr>
            <a:spLocks noGrp="1"/>
          </p:cNvSpPr>
          <p:nvPr>
            <p:ph type="sldNum" sz="quarter" idx="10"/>
          </p:nvPr>
        </p:nvSpPr>
        <p:spPr/>
        <p:txBody>
          <a:bodyPr/>
          <a:lstStyle/>
          <a:p>
            <a:fld id="{AF638A79-ACE9-42B6-9E44-7D248EDC6EBF}" type="slidenum">
              <a:rPr lang="zh-CN" altLang="en-US" smtClean="0"/>
              <a:t>4</a:t>
            </a:fld>
            <a:endParaRPr lang="zh-CN" altLang="en-US"/>
          </a:p>
        </p:txBody>
      </p:sp>
    </p:spTree>
    <p:extLst>
      <p:ext uri="{BB962C8B-B14F-4D97-AF65-F5344CB8AC3E}">
        <p14:creationId xmlns:p14="http://schemas.microsoft.com/office/powerpoint/2010/main" val="608429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世纪</a:t>
            </a:r>
          </a:p>
          <a:p>
            <a:r>
              <a:rPr lang="en-US" altLang="zh-CN" sz="1200" b="0" i="0" kern="1200" dirty="0">
                <a:solidFill>
                  <a:schemeClr val="tx1"/>
                </a:solidFill>
                <a:effectLst/>
                <a:latin typeface="+mn-lt"/>
                <a:ea typeface="+mn-ea"/>
                <a:cs typeface="+mn-cs"/>
              </a:rPr>
              <a:t>1920</a:t>
            </a:r>
            <a:r>
              <a:rPr lang="zh-CN" altLang="en-US" sz="1200" b="0" i="0" kern="1200" dirty="0">
                <a:solidFill>
                  <a:schemeClr val="tx1"/>
                </a:solidFill>
                <a:effectLst/>
                <a:latin typeface="+mn-lt"/>
                <a:ea typeface="+mn-ea"/>
                <a:cs typeface="+mn-cs"/>
              </a:rPr>
              <a:t>年</a:t>
            </a:r>
            <a:r>
              <a:rPr lang="zh-CN" altLang="en-US" sz="1200" b="0" i="0" u="none" strike="noStrike" kern="1200" dirty="0">
                <a:solidFill>
                  <a:schemeClr val="tx1"/>
                </a:solidFill>
                <a:effectLst/>
                <a:latin typeface="+mn-lt"/>
                <a:ea typeface="+mn-ea"/>
                <a:cs typeface="+mn-cs"/>
                <a:hlinkClick r:id="rId3"/>
              </a:rPr>
              <a:t>捷克斯洛伐克</a:t>
            </a:r>
            <a:r>
              <a:rPr lang="zh-CN" altLang="en-US" sz="1200" b="0" i="0" kern="1200" dirty="0">
                <a:solidFill>
                  <a:schemeClr val="tx1"/>
                </a:solidFill>
                <a:effectLst/>
                <a:latin typeface="+mn-lt"/>
                <a:ea typeface="+mn-ea"/>
                <a:cs typeface="+mn-cs"/>
              </a:rPr>
              <a:t>作家卡雷尔</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恰佩克在他的科幻小说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罗萨姆的机器人万能公司</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中，根据</a:t>
            </a:r>
            <a:r>
              <a:rPr lang="en-US" altLang="zh-CN" sz="1200" b="0" i="0" kern="1200" dirty="0" err="1">
                <a:solidFill>
                  <a:schemeClr val="tx1"/>
                </a:solidFill>
                <a:effectLst/>
                <a:latin typeface="+mn-lt"/>
                <a:ea typeface="+mn-ea"/>
                <a:cs typeface="+mn-cs"/>
              </a:rPr>
              <a:t>Robota</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捷克文，原意为“劳役、苦工”</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Robotnik</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波兰文，原意为“工人”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，创造出“机器人”这个词。</a:t>
            </a:r>
          </a:p>
          <a:p>
            <a:r>
              <a:rPr lang="en-US" altLang="zh-CN" sz="1200" b="0" i="0" kern="1200" dirty="0">
                <a:solidFill>
                  <a:schemeClr val="tx1"/>
                </a:solidFill>
                <a:effectLst/>
                <a:latin typeface="+mn-lt"/>
                <a:ea typeface="+mn-ea"/>
                <a:cs typeface="+mn-cs"/>
              </a:rPr>
              <a:t>1939</a:t>
            </a:r>
            <a:r>
              <a:rPr lang="zh-CN" altLang="en-US" sz="1200" b="0" i="0" kern="1200" dirty="0">
                <a:solidFill>
                  <a:schemeClr val="tx1"/>
                </a:solidFill>
                <a:effectLst/>
                <a:latin typeface="+mn-lt"/>
                <a:ea typeface="+mn-ea"/>
                <a:cs typeface="+mn-cs"/>
              </a:rPr>
              <a:t>年 美国纽约世博会上展出了西屋电气公司制造的家用机器人</a:t>
            </a:r>
            <a:r>
              <a:rPr lang="en-US" altLang="zh-CN" sz="1200" b="0" i="0" kern="1200" dirty="0" err="1">
                <a:solidFill>
                  <a:schemeClr val="tx1"/>
                </a:solidFill>
                <a:effectLst/>
                <a:latin typeface="+mn-lt"/>
                <a:ea typeface="+mn-ea"/>
                <a:cs typeface="+mn-cs"/>
              </a:rPr>
              <a:t>Elektro</a:t>
            </a:r>
            <a:r>
              <a:rPr lang="zh-CN" altLang="en-US" sz="1200" b="0" i="0" kern="1200" dirty="0">
                <a:solidFill>
                  <a:schemeClr val="tx1"/>
                </a:solidFill>
                <a:effectLst/>
                <a:latin typeface="+mn-lt"/>
                <a:ea typeface="+mn-ea"/>
                <a:cs typeface="+mn-cs"/>
              </a:rPr>
              <a:t>。它由电缆控制，可以行走，会说</a:t>
            </a:r>
            <a:r>
              <a:rPr lang="en-US" altLang="zh-CN" sz="1200" b="0" i="0" kern="1200" dirty="0">
                <a:solidFill>
                  <a:schemeClr val="tx1"/>
                </a:solidFill>
                <a:effectLst/>
                <a:latin typeface="+mn-lt"/>
                <a:ea typeface="+mn-ea"/>
                <a:cs typeface="+mn-cs"/>
              </a:rPr>
              <a:t>77</a:t>
            </a:r>
            <a:r>
              <a:rPr lang="zh-CN" altLang="en-US" sz="1200" b="0" i="0" kern="1200" dirty="0">
                <a:solidFill>
                  <a:schemeClr val="tx1"/>
                </a:solidFill>
                <a:effectLst/>
                <a:latin typeface="+mn-lt"/>
                <a:ea typeface="+mn-ea"/>
                <a:cs typeface="+mn-cs"/>
              </a:rPr>
              <a:t>个字，甚至可以抽烟，不过离真正干家务活还差得远。但它让人们对家用机器人的憧憬变得更加具体。</a:t>
            </a:r>
          </a:p>
          <a:p>
            <a:r>
              <a:rPr lang="en-US" altLang="zh-CN" sz="1200" b="0" i="0" kern="1200" dirty="0">
                <a:solidFill>
                  <a:schemeClr val="tx1"/>
                </a:solidFill>
                <a:effectLst/>
                <a:latin typeface="+mn-lt"/>
                <a:ea typeface="+mn-ea"/>
                <a:cs typeface="+mn-cs"/>
              </a:rPr>
              <a:t>1942</a:t>
            </a:r>
            <a:r>
              <a:rPr lang="zh-CN" altLang="en-US" sz="1200" b="0" i="0" kern="1200" dirty="0">
                <a:solidFill>
                  <a:schemeClr val="tx1"/>
                </a:solidFill>
                <a:effectLst/>
                <a:latin typeface="+mn-lt"/>
                <a:ea typeface="+mn-ea"/>
                <a:cs typeface="+mn-cs"/>
              </a:rPr>
              <a:t>年 美国科幻巨匠阿西莫夫提出“机器人学三大法则”。虽然这只是科幻小说里的创造，但后来成为学术界默认的研发原则。</a:t>
            </a:r>
          </a:p>
          <a:p>
            <a:r>
              <a:rPr lang="en-US" altLang="zh-CN" sz="1200" b="0" i="0" kern="1200" dirty="0">
                <a:solidFill>
                  <a:schemeClr val="tx1"/>
                </a:solidFill>
                <a:effectLst/>
                <a:latin typeface="+mn-lt"/>
                <a:ea typeface="+mn-ea"/>
                <a:cs typeface="+mn-cs"/>
              </a:rPr>
              <a:t>1948</a:t>
            </a:r>
            <a:r>
              <a:rPr lang="zh-CN" altLang="en-US" sz="1200" b="0" i="0" kern="1200" dirty="0">
                <a:solidFill>
                  <a:schemeClr val="tx1"/>
                </a:solidFill>
                <a:effectLst/>
                <a:latin typeface="+mn-lt"/>
                <a:ea typeface="+mn-ea"/>
                <a:cs typeface="+mn-cs"/>
              </a:rPr>
              <a:t>年 诺伯特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维纳出版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控制论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，阐述了机器中的通信和控制机能与人的神经、感觉机能的共同规律，率先提出以计算机为核心的自动化工厂。</a:t>
            </a:r>
          </a:p>
          <a:p>
            <a:r>
              <a:rPr lang="en-US" altLang="zh-CN" sz="1200" b="0" i="0" kern="1200" dirty="0">
                <a:solidFill>
                  <a:schemeClr val="tx1"/>
                </a:solidFill>
                <a:effectLst/>
                <a:latin typeface="+mn-lt"/>
                <a:ea typeface="+mn-ea"/>
                <a:cs typeface="+mn-cs"/>
              </a:rPr>
              <a:t>1954</a:t>
            </a:r>
            <a:r>
              <a:rPr lang="zh-CN" altLang="en-US" sz="1200" b="0" i="0" kern="1200" dirty="0">
                <a:solidFill>
                  <a:schemeClr val="tx1"/>
                </a:solidFill>
                <a:effectLst/>
                <a:latin typeface="+mn-lt"/>
                <a:ea typeface="+mn-ea"/>
                <a:cs typeface="+mn-cs"/>
              </a:rPr>
              <a:t>年 美国人乔治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德沃尔制造出世界上第一台可编程的机器人，并注册了专利。这种机械手能按照不同的程序从事不同的工作，因此具有通用性和灵活性。</a:t>
            </a:r>
          </a:p>
          <a:p>
            <a:r>
              <a:rPr lang="en-US" altLang="zh-CN" sz="1200" b="0" i="0" kern="1200" dirty="0">
                <a:solidFill>
                  <a:schemeClr val="tx1"/>
                </a:solidFill>
                <a:effectLst/>
                <a:latin typeface="+mn-lt"/>
                <a:ea typeface="+mn-ea"/>
                <a:cs typeface="+mn-cs"/>
              </a:rPr>
              <a:t>1956</a:t>
            </a:r>
            <a:r>
              <a:rPr lang="zh-CN" altLang="en-US" sz="1200" b="0" i="0" kern="1200" dirty="0">
                <a:solidFill>
                  <a:schemeClr val="tx1"/>
                </a:solidFill>
                <a:effectLst/>
                <a:latin typeface="+mn-lt"/>
                <a:ea typeface="+mn-ea"/>
                <a:cs typeface="+mn-cs"/>
              </a:rPr>
              <a:t>年 在达特茅斯会议上，马文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明斯基提出了他对智能机器的看法：智能机器“能够创建周围环境的抽象模型，如果遇到问题，能够从抽象模型中寻找解决方法”。这个定义影响到以后</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年智能机器人的研究方向。</a:t>
            </a:r>
          </a:p>
          <a:p>
            <a:r>
              <a:rPr lang="en-US" altLang="zh-CN" sz="1200" b="0" i="0" kern="1200" dirty="0">
                <a:solidFill>
                  <a:schemeClr val="tx1"/>
                </a:solidFill>
                <a:effectLst/>
                <a:latin typeface="+mn-lt"/>
                <a:ea typeface="+mn-ea"/>
                <a:cs typeface="+mn-cs"/>
              </a:rPr>
              <a:t>1959</a:t>
            </a:r>
            <a:r>
              <a:rPr lang="zh-CN" altLang="en-US" sz="1200" b="0" i="0" kern="1200" dirty="0">
                <a:solidFill>
                  <a:schemeClr val="tx1"/>
                </a:solidFill>
                <a:effectLst/>
                <a:latin typeface="+mn-lt"/>
                <a:ea typeface="+mn-ea"/>
                <a:cs typeface="+mn-cs"/>
              </a:rPr>
              <a:t>年 德沃尔与美国发明家约瑟夫</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恩格尔伯格联手制造出第一台工业机器人。随后，成立了世界上第一家机器人制造工厂</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Unimation</a:t>
            </a:r>
            <a:r>
              <a:rPr lang="zh-CN" altLang="en-US" sz="1200" b="0" i="0" kern="1200" dirty="0">
                <a:solidFill>
                  <a:schemeClr val="tx1"/>
                </a:solidFill>
                <a:effectLst/>
                <a:latin typeface="+mn-lt"/>
                <a:ea typeface="+mn-ea"/>
                <a:cs typeface="+mn-cs"/>
              </a:rPr>
              <a:t>公司。由于英格伯格对工业机器人的研发和宣传，他也被称为“工业机器人之父”。</a:t>
            </a:r>
          </a:p>
          <a:p>
            <a:r>
              <a:rPr lang="en-US" altLang="zh-CN" sz="1200" b="0" i="0" kern="1200" dirty="0">
                <a:solidFill>
                  <a:schemeClr val="tx1"/>
                </a:solidFill>
                <a:effectLst/>
                <a:latin typeface="+mn-lt"/>
                <a:ea typeface="+mn-ea"/>
                <a:cs typeface="+mn-cs"/>
              </a:rPr>
              <a:t>1962</a:t>
            </a:r>
            <a:r>
              <a:rPr lang="zh-CN" altLang="en-US" sz="1200" b="0" i="0" kern="1200" dirty="0">
                <a:solidFill>
                  <a:schemeClr val="tx1"/>
                </a:solidFill>
                <a:effectLst/>
                <a:latin typeface="+mn-lt"/>
                <a:ea typeface="+mn-ea"/>
                <a:cs typeface="+mn-cs"/>
              </a:rPr>
              <a:t>年 美国</a:t>
            </a:r>
            <a:r>
              <a:rPr lang="en-US" altLang="zh-CN" sz="1200" b="0" i="0" kern="1200" dirty="0">
                <a:solidFill>
                  <a:schemeClr val="tx1"/>
                </a:solidFill>
                <a:effectLst/>
                <a:latin typeface="+mn-lt"/>
                <a:ea typeface="+mn-ea"/>
                <a:cs typeface="+mn-cs"/>
              </a:rPr>
              <a:t>AMF</a:t>
            </a:r>
            <a:r>
              <a:rPr lang="zh-CN" altLang="en-US" sz="1200" b="0" i="0" kern="1200" dirty="0">
                <a:solidFill>
                  <a:schemeClr val="tx1"/>
                </a:solidFill>
                <a:effectLst/>
                <a:latin typeface="+mn-lt"/>
                <a:ea typeface="+mn-ea"/>
                <a:cs typeface="+mn-cs"/>
              </a:rPr>
              <a:t>公司生产出“</a:t>
            </a:r>
            <a:r>
              <a:rPr lang="en-US" altLang="zh-CN" sz="1200" b="0" i="0" kern="1200" dirty="0">
                <a:solidFill>
                  <a:schemeClr val="tx1"/>
                </a:solidFill>
                <a:effectLst/>
                <a:latin typeface="+mn-lt"/>
                <a:ea typeface="+mn-ea"/>
                <a:cs typeface="+mn-cs"/>
              </a:rPr>
              <a:t>VERSTRAN”(</a:t>
            </a:r>
            <a:r>
              <a:rPr lang="zh-CN" altLang="en-US" sz="1200" b="0" i="0" kern="1200" dirty="0">
                <a:solidFill>
                  <a:schemeClr val="tx1"/>
                </a:solidFill>
                <a:effectLst/>
                <a:latin typeface="+mn-lt"/>
                <a:ea typeface="+mn-ea"/>
                <a:cs typeface="+mn-cs"/>
              </a:rPr>
              <a:t>意思是万能搬运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与</a:t>
            </a:r>
            <a:r>
              <a:rPr lang="en-US" altLang="zh-CN" sz="1200" b="0" i="0" kern="1200" dirty="0" err="1">
                <a:solidFill>
                  <a:schemeClr val="tx1"/>
                </a:solidFill>
                <a:effectLst/>
                <a:latin typeface="+mn-lt"/>
                <a:ea typeface="+mn-ea"/>
                <a:cs typeface="+mn-cs"/>
              </a:rPr>
              <a:t>Unimation</a:t>
            </a:r>
            <a:r>
              <a:rPr lang="zh-CN" altLang="en-US" sz="1200" b="0" i="0" kern="1200" dirty="0">
                <a:solidFill>
                  <a:schemeClr val="tx1"/>
                </a:solidFill>
                <a:effectLst/>
                <a:latin typeface="+mn-lt"/>
                <a:ea typeface="+mn-ea"/>
                <a:cs typeface="+mn-cs"/>
              </a:rPr>
              <a:t>公司生产的</a:t>
            </a:r>
            <a:r>
              <a:rPr lang="en-US" altLang="zh-CN" sz="1200" b="0" i="0" kern="1200" dirty="0" err="1">
                <a:solidFill>
                  <a:schemeClr val="tx1"/>
                </a:solidFill>
                <a:effectLst/>
                <a:latin typeface="+mn-lt"/>
                <a:ea typeface="+mn-ea"/>
                <a:cs typeface="+mn-cs"/>
              </a:rPr>
              <a:t>Unimate</a:t>
            </a:r>
            <a:r>
              <a:rPr lang="zh-CN" altLang="en-US" sz="1200" b="0" i="0" kern="1200" dirty="0">
                <a:solidFill>
                  <a:schemeClr val="tx1"/>
                </a:solidFill>
                <a:effectLst/>
                <a:latin typeface="+mn-lt"/>
                <a:ea typeface="+mn-ea"/>
                <a:cs typeface="+mn-cs"/>
              </a:rPr>
              <a:t>一样成为真正商业化的工业机器人，并出口到世界各国，掀起了全世界对机器人和机器人研究的热潮。</a:t>
            </a:r>
          </a:p>
          <a:p>
            <a:r>
              <a:rPr lang="en-US" altLang="zh-CN" sz="1200" b="0" i="0" kern="1200" dirty="0">
                <a:solidFill>
                  <a:schemeClr val="tx1"/>
                </a:solidFill>
                <a:effectLst/>
                <a:latin typeface="+mn-lt"/>
                <a:ea typeface="+mn-ea"/>
                <a:cs typeface="+mn-cs"/>
              </a:rPr>
              <a:t>1962</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——1963</a:t>
            </a:r>
            <a:r>
              <a:rPr lang="zh-CN" altLang="en-US" sz="1200" b="0" i="0" kern="1200" dirty="0">
                <a:solidFill>
                  <a:schemeClr val="tx1"/>
                </a:solidFill>
                <a:effectLst/>
                <a:latin typeface="+mn-lt"/>
                <a:ea typeface="+mn-ea"/>
                <a:cs typeface="+mn-cs"/>
              </a:rPr>
              <a:t>年传感器的应用提高了机器人的可操作性。人们试着在机器人上安装各种各样的传感器，包括</a:t>
            </a:r>
            <a:r>
              <a:rPr lang="en-US" altLang="zh-CN" sz="1200" b="0" i="0" kern="1200" dirty="0">
                <a:solidFill>
                  <a:schemeClr val="tx1"/>
                </a:solidFill>
                <a:effectLst/>
                <a:latin typeface="+mn-lt"/>
                <a:ea typeface="+mn-ea"/>
                <a:cs typeface="+mn-cs"/>
              </a:rPr>
              <a:t>1961</a:t>
            </a:r>
            <a:r>
              <a:rPr lang="zh-CN" altLang="en-US" sz="1200" b="0" i="0" kern="1200" dirty="0">
                <a:solidFill>
                  <a:schemeClr val="tx1"/>
                </a:solidFill>
                <a:effectLst/>
                <a:latin typeface="+mn-lt"/>
                <a:ea typeface="+mn-ea"/>
                <a:cs typeface="+mn-cs"/>
              </a:rPr>
              <a:t>年恩斯特采用的触觉传感器，托莫维奇和博尼</a:t>
            </a:r>
            <a:r>
              <a:rPr lang="en-US" altLang="zh-CN" sz="1200" b="0" i="0" kern="1200" dirty="0">
                <a:solidFill>
                  <a:schemeClr val="tx1"/>
                </a:solidFill>
                <a:effectLst/>
                <a:latin typeface="+mn-lt"/>
                <a:ea typeface="+mn-ea"/>
                <a:cs typeface="+mn-cs"/>
              </a:rPr>
              <a:t>1962</a:t>
            </a:r>
            <a:r>
              <a:rPr lang="zh-CN" altLang="en-US" sz="1200" b="0" i="0" kern="1200" dirty="0">
                <a:solidFill>
                  <a:schemeClr val="tx1"/>
                </a:solidFill>
                <a:effectLst/>
                <a:latin typeface="+mn-lt"/>
                <a:ea typeface="+mn-ea"/>
                <a:cs typeface="+mn-cs"/>
              </a:rPr>
              <a:t>年在世界上最早的“灵巧手”上用到了压力传感器，而麦卡锡</a:t>
            </a:r>
            <a:r>
              <a:rPr lang="en-US" altLang="zh-CN" sz="1200" b="0" i="0" kern="1200" dirty="0">
                <a:solidFill>
                  <a:schemeClr val="tx1"/>
                </a:solidFill>
                <a:effectLst/>
                <a:latin typeface="+mn-lt"/>
                <a:ea typeface="+mn-ea"/>
                <a:cs typeface="+mn-cs"/>
              </a:rPr>
              <a:t>1963</a:t>
            </a:r>
            <a:r>
              <a:rPr lang="zh-CN" altLang="en-US" sz="1200" b="0" i="0" kern="1200" dirty="0">
                <a:solidFill>
                  <a:schemeClr val="tx1"/>
                </a:solidFill>
                <a:effectLst/>
                <a:latin typeface="+mn-lt"/>
                <a:ea typeface="+mn-ea"/>
                <a:cs typeface="+mn-cs"/>
              </a:rPr>
              <a:t>年则开始在机器人中加入视觉传感系统，并在</a:t>
            </a:r>
            <a:r>
              <a:rPr lang="en-US" altLang="zh-CN" sz="1200" b="0" i="0" kern="1200" dirty="0">
                <a:solidFill>
                  <a:schemeClr val="tx1"/>
                </a:solidFill>
                <a:effectLst/>
                <a:latin typeface="+mn-lt"/>
                <a:ea typeface="+mn-ea"/>
                <a:cs typeface="+mn-cs"/>
              </a:rPr>
              <a:t>1965</a:t>
            </a:r>
            <a:r>
              <a:rPr lang="zh-CN" altLang="en-US" sz="1200" b="0" i="0" kern="1200" dirty="0">
                <a:solidFill>
                  <a:schemeClr val="tx1"/>
                </a:solidFill>
                <a:effectLst/>
                <a:latin typeface="+mn-lt"/>
                <a:ea typeface="+mn-ea"/>
                <a:cs typeface="+mn-cs"/>
              </a:rPr>
              <a:t>年，帮助</a:t>
            </a:r>
            <a:r>
              <a:rPr lang="en-US" altLang="zh-CN" sz="1200" b="0" i="0" kern="1200" dirty="0">
                <a:solidFill>
                  <a:schemeClr val="tx1"/>
                </a:solidFill>
                <a:effectLst/>
                <a:latin typeface="+mn-lt"/>
                <a:ea typeface="+mn-ea"/>
                <a:cs typeface="+mn-cs"/>
              </a:rPr>
              <a:t>MIT</a:t>
            </a:r>
            <a:r>
              <a:rPr lang="zh-CN" altLang="en-US" sz="1200" b="0" i="0" kern="1200" dirty="0">
                <a:solidFill>
                  <a:schemeClr val="tx1"/>
                </a:solidFill>
                <a:effectLst/>
                <a:latin typeface="+mn-lt"/>
                <a:ea typeface="+mn-ea"/>
                <a:cs typeface="+mn-cs"/>
              </a:rPr>
              <a:t>推出了世界上第一个带有视觉传感器，能识别并定位积木的机器人系统。</a:t>
            </a:r>
          </a:p>
          <a:p>
            <a:r>
              <a:rPr lang="en-US" altLang="zh-CN" sz="1200" b="0" i="0" kern="1200" dirty="0">
                <a:solidFill>
                  <a:schemeClr val="tx1"/>
                </a:solidFill>
                <a:effectLst/>
                <a:latin typeface="+mn-lt"/>
                <a:ea typeface="+mn-ea"/>
                <a:cs typeface="+mn-cs"/>
              </a:rPr>
              <a:t>1965</a:t>
            </a:r>
            <a:r>
              <a:rPr lang="zh-CN" altLang="en-US" sz="1200" b="0" i="0" kern="1200" dirty="0">
                <a:solidFill>
                  <a:schemeClr val="tx1"/>
                </a:solidFill>
                <a:effectLst/>
                <a:latin typeface="+mn-lt"/>
                <a:ea typeface="+mn-ea"/>
                <a:cs typeface="+mn-cs"/>
              </a:rPr>
              <a:t>年约翰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霍普金斯大学应用物理实验室研制出</a:t>
            </a:r>
            <a:r>
              <a:rPr lang="en-US" altLang="zh-CN" sz="1200" b="0" i="0" kern="1200" dirty="0">
                <a:solidFill>
                  <a:schemeClr val="tx1"/>
                </a:solidFill>
                <a:effectLst/>
                <a:latin typeface="+mn-lt"/>
                <a:ea typeface="+mn-ea"/>
                <a:cs typeface="+mn-cs"/>
              </a:rPr>
              <a:t>Beast</a:t>
            </a:r>
            <a:r>
              <a:rPr lang="zh-CN" altLang="en-US" sz="1200" b="0" i="0" kern="1200" dirty="0">
                <a:solidFill>
                  <a:schemeClr val="tx1"/>
                </a:solidFill>
                <a:effectLst/>
                <a:latin typeface="+mn-lt"/>
                <a:ea typeface="+mn-ea"/>
                <a:cs typeface="+mn-cs"/>
              </a:rPr>
              <a:t>机器人。</a:t>
            </a:r>
            <a:r>
              <a:rPr lang="en-US" altLang="zh-CN" sz="1200" b="0" i="0" kern="1200" dirty="0">
                <a:solidFill>
                  <a:schemeClr val="tx1"/>
                </a:solidFill>
                <a:effectLst/>
                <a:latin typeface="+mn-lt"/>
                <a:ea typeface="+mn-ea"/>
                <a:cs typeface="+mn-cs"/>
              </a:rPr>
              <a:t>Beast</a:t>
            </a:r>
            <a:r>
              <a:rPr lang="zh-CN" altLang="en-US" sz="1200" b="0" i="0" kern="1200" dirty="0">
                <a:solidFill>
                  <a:schemeClr val="tx1"/>
                </a:solidFill>
                <a:effectLst/>
                <a:latin typeface="+mn-lt"/>
                <a:ea typeface="+mn-ea"/>
                <a:cs typeface="+mn-cs"/>
              </a:rPr>
              <a:t>已经能通过声纳系统、光电管等装置，根据环境校正自己的位置。</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世纪</a:t>
            </a:r>
            <a:r>
              <a:rPr lang="en-US" altLang="zh-CN" sz="1200" b="0" i="0" kern="1200" dirty="0">
                <a:solidFill>
                  <a:schemeClr val="tx1"/>
                </a:solidFill>
                <a:effectLst/>
                <a:latin typeface="+mn-lt"/>
                <a:ea typeface="+mn-ea"/>
                <a:cs typeface="+mn-cs"/>
              </a:rPr>
              <a:t>60</a:t>
            </a:r>
            <a:r>
              <a:rPr lang="zh-CN" altLang="en-US" sz="1200" b="0" i="0" kern="1200" dirty="0">
                <a:solidFill>
                  <a:schemeClr val="tx1"/>
                </a:solidFill>
                <a:effectLst/>
                <a:latin typeface="+mn-lt"/>
                <a:ea typeface="+mn-ea"/>
                <a:cs typeface="+mn-cs"/>
              </a:rPr>
              <a:t>年代中期开始，美国麻省理工学院、斯坦福大学、英国爱丁堡大学等陆续成立了机器人实验室。美国兴起研究第二代带传感器、“有感觉”的机器人，并向智能机器人进发。</a:t>
            </a:r>
          </a:p>
          <a:p>
            <a:r>
              <a:rPr lang="en-US" altLang="zh-CN" sz="1200" b="0" i="0" kern="1200" dirty="0">
                <a:solidFill>
                  <a:schemeClr val="tx1"/>
                </a:solidFill>
                <a:effectLst/>
                <a:latin typeface="+mn-lt"/>
                <a:ea typeface="+mn-ea"/>
                <a:cs typeface="+mn-cs"/>
              </a:rPr>
              <a:t>1968</a:t>
            </a:r>
            <a:r>
              <a:rPr lang="zh-CN" altLang="en-US" sz="1200" b="0" i="0" kern="1200" dirty="0">
                <a:solidFill>
                  <a:schemeClr val="tx1"/>
                </a:solidFill>
                <a:effectLst/>
                <a:latin typeface="+mn-lt"/>
                <a:ea typeface="+mn-ea"/>
                <a:cs typeface="+mn-cs"/>
              </a:rPr>
              <a:t>年 美国斯坦福研究所公布他们研发成功的机器人</a:t>
            </a:r>
            <a:r>
              <a:rPr lang="en-US" altLang="zh-CN" sz="1200" b="0" i="0" kern="1200" dirty="0" err="1">
                <a:solidFill>
                  <a:schemeClr val="tx1"/>
                </a:solidFill>
                <a:effectLst/>
                <a:latin typeface="+mn-lt"/>
                <a:ea typeface="+mn-ea"/>
                <a:cs typeface="+mn-cs"/>
              </a:rPr>
              <a:t>Shakey</a:t>
            </a:r>
            <a:r>
              <a:rPr lang="zh-CN" altLang="en-US" sz="1200" b="0" i="0" kern="1200" dirty="0">
                <a:solidFill>
                  <a:schemeClr val="tx1"/>
                </a:solidFill>
                <a:effectLst/>
                <a:latin typeface="+mn-lt"/>
                <a:ea typeface="+mn-ea"/>
                <a:cs typeface="+mn-cs"/>
              </a:rPr>
              <a:t>。它带有视觉传感器，能根据人的指令发现并抓取积木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不过控制它的计算机有一个房间那么大。</a:t>
            </a:r>
            <a:r>
              <a:rPr lang="en-US" altLang="zh-CN" sz="1200" b="0" i="0" kern="1200" dirty="0" err="1">
                <a:solidFill>
                  <a:schemeClr val="tx1"/>
                </a:solidFill>
                <a:effectLst/>
                <a:latin typeface="+mn-lt"/>
                <a:ea typeface="+mn-ea"/>
                <a:cs typeface="+mn-cs"/>
              </a:rPr>
              <a:t>Shakey</a:t>
            </a:r>
            <a:r>
              <a:rPr lang="zh-CN" altLang="en-US" sz="1200" b="0" i="0" kern="1200" dirty="0">
                <a:solidFill>
                  <a:schemeClr val="tx1"/>
                </a:solidFill>
                <a:effectLst/>
                <a:latin typeface="+mn-lt"/>
                <a:ea typeface="+mn-ea"/>
                <a:cs typeface="+mn-cs"/>
              </a:rPr>
              <a:t>可以算是世界第一台智能机器人，拉开了第三代机器人研发的序幕。</a:t>
            </a:r>
          </a:p>
          <a:p>
            <a:r>
              <a:rPr lang="en-US" altLang="zh-CN" sz="1200" b="0" i="0" kern="1200" dirty="0">
                <a:solidFill>
                  <a:schemeClr val="tx1"/>
                </a:solidFill>
                <a:effectLst/>
                <a:latin typeface="+mn-lt"/>
                <a:ea typeface="+mn-ea"/>
                <a:cs typeface="+mn-cs"/>
              </a:rPr>
              <a:t>1969</a:t>
            </a:r>
            <a:r>
              <a:rPr lang="zh-CN" altLang="en-US" sz="1200" b="0" i="0" kern="1200" dirty="0">
                <a:solidFill>
                  <a:schemeClr val="tx1"/>
                </a:solidFill>
                <a:effectLst/>
                <a:latin typeface="+mn-lt"/>
                <a:ea typeface="+mn-ea"/>
                <a:cs typeface="+mn-cs"/>
              </a:rPr>
              <a:t>年 日本早稻田大学加藤一郎实验室研发出第一台以双脚走路的机器人。加藤一郎长期致力于研究仿人机器人，被誉为“仿人机器人之父”。日本专家一向以研发仿人机器人和娱乐机器人的技术见长，后来更进一步，催生出本田公司的</a:t>
            </a:r>
            <a:r>
              <a:rPr lang="en-US" altLang="zh-CN" sz="1200" b="0" i="0" kern="1200" dirty="0">
                <a:solidFill>
                  <a:schemeClr val="tx1"/>
                </a:solidFill>
                <a:effectLst/>
                <a:latin typeface="+mn-lt"/>
                <a:ea typeface="+mn-ea"/>
                <a:cs typeface="+mn-cs"/>
              </a:rPr>
              <a:t>ASIMO</a:t>
            </a:r>
            <a:r>
              <a:rPr lang="zh-CN" altLang="en-US" sz="1200" b="0" i="0" kern="1200" dirty="0">
                <a:solidFill>
                  <a:schemeClr val="tx1"/>
                </a:solidFill>
                <a:effectLst/>
                <a:latin typeface="+mn-lt"/>
                <a:ea typeface="+mn-ea"/>
                <a:cs typeface="+mn-cs"/>
              </a:rPr>
              <a:t>和索尼公司的</a:t>
            </a:r>
            <a:r>
              <a:rPr lang="en-US" altLang="zh-CN" sz="1200" b="0" i="0" kern="1200" dirty="0">
                <a:solidFill>
                  <a:schemeClr val="tx1"/>
                </a:solidFill>
                <a:effectLst/>
                <a:latin typeface="+mn-lt"/>
                <a:ea typeface="+mn-ea"/>
                <a:cs typeface="+mn-cs"/>
              </a:rPr>
              <a:t>QRIO</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1973</a:t>
            </a:r>
            <a:r>
              <a:rPr lang="zh-CN" altLang="en-US" sz="1200" b="0" i="0" kern="1200" dirty="0">
                <a:solidFill>
                  <a:schemeClr val="tx1"/>
                </a:solidFill>
                <a:effectLst/>
                <a:latin typeface="+mn-lt"/>
                <a:ea typeface="+mn-ea"/>
                <a:cs typeface="+mn-cs"/>
              </a:rPr>
              <a:t>年 世界上第一次机器人和小型计算机携手合作，就诞生了美国</a:t>
            </a:r>
            <a:r>
              <a:rPr lang="en-US" altLang="zh-CN" sz="1200" b="0" i="0" kern="1200" dirty="0">
                <a:solidFill>
                  <a:schemeClr val="tx1"/>
                </a:solidFill>
                <a:effectLst/>
                <a:latin typeface="+mn-lt"/>
                <a:ea typeface="+mn-ea"/>
                <a:cs typeface="+mn-cs"/>
              </a:rPr>
              <a:t>Cincinnati Milacron</a:t>
            </a:r>
            <a:r>
              <a:rPr lang="zh-CN" altLang="en-US" sz="1200" b="0" i="0" kern="1200" dirty="0">
                <a:solidFill>
                  <a:schemeClr val="tx1"/>
                </a:solidFill>
                <a:effectLst/>
                <a:latin typeface="+mn-lt"/>
                <a:ea typeface="+mn-ea"/>
                <a:cs typeface="+mn-cs"/>
              </a:rPr>
              <a:t>公司的机器人</a:t>
            </a:r>
            <a:r>
              <a:rPr lang="en-US" altLang="zh-CN" sz="1200" b="0" i="0" kern="1200" dirty="0">
                <a:solidFill>
                  <a:schemeClr val="tx1"/>
                </a:solidFill>
                <a:effectLst/>
                <a:latin typeface="+mn-lt"/>
                <a:ea typeface="+mn-ea"/>
                <a:cs typeface="+mn-cs"/>
              </a:rPr>
              <a:t>T3</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1978</a:t>
            </a:r>
            <a:r>
              <a:rPr lang="zh-CN" altLang="en-US" sz="1200" b="0" i="0" kern="1200" dirty="0">
                <a:solidFill>
                  <a:schemeClr val="tx1"/>
                </a:solidFill>
                <a:effectLst/>
                <a:latin typeface="+mn-lt"/>
                <a:ea typeface="+mn-ea"/>
                <a:cs typeface="+mn-cs"/>
              </a:rPr>
              <a:t>年 美国</a:t>
            </a:r>
            <a:r>
              <a:rPr lang="en-US" altLang="zh-CN" sz="1200" b="0" i="0" kern="1200" dirty="0" err="1">
                <a:solidFill>
                  <a:schemeClr val="tx1"/>
                </a:solidFill>
                <a:effectLst/>
                <a:latin typeface="+mn-lt"/>
                <a:ea typeface="+mn-ea"/>
                <a:cs typeface="+mn-cs"/>
              </a:rPr>
              <a:t>Unimation</a:t>
            </a:r>
            <a:r>
              <a:rPr lang="zh-CN" altLang="en-US" sz="1200" b="0" i="0" kern="1200" dirty="0">
                <a:solidFill>
                  <a:schemeClr val="tx1"/>
                </a:solidFill>
                <a:effectLst/>
                <a:latin typeface="+mn-lt"/>
                <a:ea typeface="+mn-ea"/>
                <a:cs typeface="+mn-cs"/>
              </a:rPr>
              <a:t>公司推出通用工业机器人</a:t>
            </a:r>
            <a:r>
              <a:rPr lang="en-US" altLang="zh-CN" sz="1200" b="0" i="0" kern="1200" dirty="0">
                <a:solidFill>
                  <a:schemeClr val="tx1"/>
                </a:solidFill>
                <a:effectLst/>
                <a:latin typeface="+mn-lt"/>
                <a:ea typeface="+mn-ea"/>
                <a:cs typeface="+mn-cs"/>
              </a:rPr>
              <a:t>PUMA</a:t>
            </a:r>
            <a:r>
              <a:rPr lang="zh-CN" altLang="en-US" sz="1200" b="0" i="0" kern="1200" dirty="0">
                <a:solidFill>
                  <a:schemeClr val="tx1"/>
                </a:solidFill>
                <a:effectLst/>
                <a:latin typeface="+mn-lt"/>
                <a:ea typeface="+mn-ea"/>
                <a:cs typeface="+mn-cs"/>
              </a:rPr>
              <a:t>，这标志着工业机器人技术已经完全成熟。</a:t>
            </a:r>
            <a:r>
              <a:rPr lang="en-US" altLang="zh-CN" sz="1200" b="0" i="0" kern="1200" dirty="0">
                <a:solidFill>
                  <a:schemeClr val="tx1"/>
                </a:solidFill>
                <a:effectLst/>
                <a:latin typeface="+mn-lt"/>
                <a:ea typeface="+mn-ea"/>
                <a:cs typeface="+mn-cs"/>
              </a:rPr>
              <a:t>PUMA</a:t>
            </a:r>
            <a:r>
              <a:rPr lang="zh-CN" altLang="en-US" sz="1200" b="0" i="0" kern="1200" dirty="0">
                <a:solidFill>
                  <a:schemeClr val="tx1"/>
                </a:solidFill>
                <a:effectLst/>
                <a:latin typeface="+mn-lt"/>
                <a:ea typeface="+mn-ea"/>
                <a:cs typeface="+mn-cs"/>
              </a:rPr>
              <a:t>至今仍然工作在工厂第一线。</a:t>
            </a:r>
          </a:p>
          <a:p>
            <a:r>
              <a:rPr lang="en-US" altLang="zh-CN" sz="1200" b="0" i="0" kern="1200" dirty="0">
                <a:solidFill>
                  <a:schemeClr val="tx1"/>
                </a:solidFill>
                <a:effectLst/>
                <a:latin typeface="+mn-lt"/>
                <a:ea typeface="+mn-ea"/>
                <a:cs typeface="+mn-cs"/>
              </a:rPr>
              <a:t>1984</a:t>
            </a:r>
            <a:r>
              <a:rPr lang="zh-CN" altLang="en-US" sz="1200" b="0" i="0" kern="1200" dirty="0">
                <a:solidFill>
                  <a:schemeClr val="tx1"/>
                </a:solidFill>
                <a:effectLst/>
                <a:latin typeface="+mn-lt"/>
                <a:ea typeface="+mn-ea"/>
                <a:cs typeface="+mn-cs"/>
              </a:rPr>
              <a:t>年 英格伯格再推机器人</a:t>
            </a:r>
            <a:r>
              <a:rPr lang="en-US" altLang="zh-CN" sz="1200" b="0" i="0" kern="1200" dirty="0">
                <a:solidFill>
                  <a:schemeClr val="tx1"/>
                </a:solidFill>
                <a:effectLst/>
                <a:latin typeface="+mn-lt"/>
                <a:ea typeface="+mn-ea"/>
                <a:cs typeface="+mn-cs"/>
              </a:rPr>
              <a:t>Helpmate</a:t>
            </a:r>
            <a:r>
              <a:rPr lang="zh-CN" altLang="en-US" sz="1200" b="0" i="0" kern="1200" dirty="0">
                <a:solidFill>
                  <a:schemeClr val="tx1"/>
                </a:solidFill>
                <a:effectLst/>
                <a:latin typeface="+mn-lt"/>
                <a:ea typeface="+mn-ea"/>
                <a:cs typeface="+mn-cs"/>
              </a:rPr>
              <a:t>，这种机器人能在医院里为病人送饭、送药、送邮件。同年，他还预言：“我要让机器人擦地板，做饭，出去帮我洗车，检查安全”。</a:t>
            </a:r>
          </a:p>
          <a:p>
            <a:r>
              <a:rPr lang="en-US" altLang="zh-CN" sz="1200" b="0" i="0" kern="1200" dirty="0">
                <a:solidFill>
                  <a:schemeClr val="tx1"/>
                </a:solidFill>
                <a:effectLst/>
                <a:latin typeface="+mn-lt"/>
                <a:ea typeface="+mn-ea"/>
                <a:cs typeface="+mn-cs"/>
              </a:rPr>
              <a:t>1990</a:t>
            </a:r>
            <a:r>
              <a:rPr lang="zh-CN" altLang="en-US" sz="1200" b="0" i="0" kern="1200" dirty="0">
                <a:solidFill>
                  <a:schemeClr val="tx1"/>
                </a:solidFill>
                <a:effectLst/>
                <a:latin typeface="+mn-lt"/>
                <a:ea typeface="+mn-ea"/>
                <a:cs typeface="+mn-cs"/>
              </a:rPr>
              <a:t>年 中国著名学者周海中教授在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论机器人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一文中预言：到二十一世纪中叶，</a:t>
            </a:r>
            <a:r>
              <a:rPr lang="zh-CN" altLang="en-US" sz="1200" b="0" i="0" u="none" strike="noStrike" kern="1200" dirty="0">
                <a:solidFill>
                  <a:schemeClr val="tx1"/>
                </a:solidFill>
                <a:effectLst/>
                <a:latin typeface="+mn-lt"/>
                <a:ea typeface="+mn-ea"/>
                <a:cs typeface="+mn-cs"/>
                <a:hlinkClick r:id="rId4"/>
              </a:rPr>
              <a:t>纳米机器人</a:t>
            </a:r>
            <a:r>
              <a:rPr lang="zh-CN" altLang="en-US" sz="1200" b="0" i="0" kern="1200" dirty="0">
                <a:solidFill>
                  <a:schemeClr val="tx1"/>
                </a:solidFill>
                <a:effectLst/>
                <a:latin typeface="+mn-lt"/>
                <a:ea typeface="+mn-ea"/>
                <a:cs typeface="+mn-cs"/>
              </a:rPr>
              <a:t>将彻底改变人类的劳动和生活方式。</a:t>
            </a:r>
            <a:r>
              <a:rPr lang="en-US" altLang="zh-CN" sz="1200" b="0" i="0" kern="1200" baseline="300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 </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1998</a:t>
            </a:r>
            <a:r>
              <a:rPr lang="zh-CN" altLang="en-US" sz="1200" b="0" i="0" kern="1200" dirty="0">
                <a:solidFill>
                  <a:schemeClr val="tx1"/>
                </a:solidFill>
                <a:effectLst/>
                <a:latin typeface="+mn-lt"/>
                <a:ea typeface="+mn-ea"/>
                <a:cs typeface="+mn-cs"/>
              </a:rPr>
              <a:t>年 丹麦乐高公司推出机器人</a:t>
            </a:r>
            <a:r>
              <a:rPr lang="en-US" altLang="zh-CN" sz="1200" b="0" i="0" kern="1200" dirty="0">
                <a:solidFill>
                  <a:schemeClr val="tx1"/>
                </a:solidFill>
                <a:effectLst/>
                <a:latin typeface="+mn-lt"/>
                <a:ea typeface="+mn-ea"/>
                <a:cs typeface="+mn-cs"/>
              </a:rPr>
              <a:t>(Mind-storms)</a:t>
            </a:r>
            <a:r>
              <a:rPr lang="zh-CN" altLang="en-US" sz="1200" b="0" i="0" kern="1200" dirty="0">
                <a:solidFill>
                  <a:schemeClr val="tx1"/>
                </a:solidFill>
                <a:effectLst/>
                <a:latin typeface="+mn-lt"/>
                <a:ea typeface="+mn-ea"/>
                <a:cs typeface="+mn-cs"/>
              </a:rPr>
              <a:t>套件，让机器人制造变得跟搭积木一样，相对简单又能任意拼装，使机器人开始走入个人世界。</a:t>
            </a:r>
          </a:p>
          <a:p>
            <a:r>
              <a:rPr lang="en-US" altLang="zh-CN" sz="1200" b="0" i="0" kern="1200" dirty="0">
                <a:solidFill>
                  <a:schemeClr val="tx1"/>
                </a:solidFill>
                <a:effectLst/>
                <a:latin typeface="+mn-lt"/>
                <a:ea typeface="+mn-ea"/>
                <a:cs typeface="+mn-cs"/>
              </a:rPr>
              <a:t>1999</a:t>
            </a:r>
            <a:r>
              <a:rPr lang="zh-CN" altLang="en-US" sz="1200" b="0" i="0" kern="1200" dirty="0">
                <a:solidFill>
                  <a:schemeClr val="tx1"/>
                </a:solidFill>
                <a:effectLst/>
                <a:latin typeface="+mn-lt"/>
                <a:ea typeface="+mn-ea"/>
                <a:cs typeface="+mn-cs"/>
              </a:rPr>
              <a:t>年 日本索尼公司推出犬型机器人爱宝</a:t>
            </a:r>
            <a:r>
              <a:rPr lang="en-US" altLang="zh-CN" sz="1200" b="0" i="0" kern="1200" dirty="0">
                <a:solidFill>
                  <a:schemeClr val="tx1"/>
                </a:solidFill>
                <a:effectLst/>
                <a:latin typeface="+mn-lt"/>
                <a:ea typeface="+mn-ea"/>
                <a:cs typeface="+mn-cs"/>
              </a:rPr>
              <a:t>(AIBO)</a:t>
            </a:r>
            <a:r>
              <a:rPr lang="zh-CN" altLang="en-US" sz="1200" b="0" i="0" kern="1200" dirty="0">
                <a:solidFill>
                  <a:schemeClr val="tx1"/>
                </a:solidFill>
                <a:effectLst/>
                <a:latin typeface="+mn-lt"/>
                <a:ea typeface="+mn-ea"/>
                <a:cs typeface="+mn-cs"/>
              </a:rPr>
              <a:t>，当即销售一空，从此娱乐机器人成为机器人迈进普通家庭的途径之一。</a:t>
            </a:r>
          </a:p>
          <a:p>
            <a:r>
              <a:rPr lang="en-US" altLang="zh-CN" sz="1200" b="0" i="0" kern="1200" dirty="0">
                <a:solidFill>
                  <a:schemeClr val="tx1"/>
                </a:solidFill>
                <a:effectLst/>
                <a:latin typeface="+mn-lt"/>
                <a:ea typeface="+mn-ea"/>
                <a:cs typeface="+mn-cs"/>
              </a:rPr>
              <a:t>21</a:t>
            </a:r>
            <a:r>
              <a:rPr lang="zh-CN" altLang="en-US" sz="1200" b="0" i="0" kern="1200" dirty="0">
                <a:solidFill>
                  <a:schemeClr val="tx1"/>
                </a:solidFill>
                <a:effectLst/>
                <a:latin typeface="+mn-lt"/>
                <a:ea typeface="+mn-ea"/>
                <a:cs typeface="+mn-cs"/>
              </a:rPr>
              <a:t>世纪</a:t>
            </a:r>
          </a:p>
          <a:p>
            <a:r>
              <a:rPr lang="en-US" altLang="zh-CN" sz="1200" b="0" i="0" kern="1200" dirty="0">
                <a:solidFill>
                  <a:schemeClr val="tx1"/>
                </a:solidFill>
                <a:effectLst/>
                <a:latin typeface="+mn-lt"/>
                <a:ea typeface="+mn-ea"/>
                <a:cs typeface="+mn-cs"/>
              </a:rPr>
              <a:t>2002</a:t>
            </a:r>
            <a:r>
              <a:rPr lang="zh-CN" altLang="en-US" sz="1200" b="0" i="0" kern="1200" dirty="0">
                <a:solidFill>
                  <a:schemeClr val="tx1"/>
                </a:solidFill>
                <a:effectLst/>
                <a:latin typeface="+mn-lt"/>
                <a:ea typeface="+mn-ea"/>
                <a:cs typeface="+mn-cs"/>
              </a:rPr>
              <a:t>年 美国</a:t>
            </a:r>
            <a:r>
              <a:rPr lang="en-US" altLang="zh-CN" sz="1200" b="0" i="0" kern="1200" dirty="0">
                <a:solidFill>
                  <a:schemeClr val="tx1"/>
                </a:solidFill>
                <a:effectLst/>
                <a:latin typeface="+mn-lt"/>
                <a:ea typeface="+mn-ea"/>
                <a:cs typeface="+mn-cs"/>
              </a:rPr>
              <a:t>iRobot</a:t>
            </a:r>
            <a:r>
              <a:rPr lang="zh-CN" altLang="en-US" sz="1200" b="0" i="0" kern="1200" dirty="0">
                <a:solidFill>
                  <a:schemeClr val="tx1"/>
                </a:solidFill>
                <a:effectLst/>
                <a:latin typeface="+mn-lt"/>
                <a:ea typeface="+mn-ea"/>
                <a:cs typeface="+mn-cs"/>
              </a:rPr>
              <a:t>公司推出了吸尘器机器人</a:t>
            </a:r>
            <a:r>
              <a:rPr lang="en-US" altLang="zh-CN" sz="1200" b="0" i="0" kern="1200" dirty="0">
                <a:solidFill>
                  <a:schemeClr val="tx1"/>
                </a:solidFill>
                <a:effectLst/>
                <a:latin typeface="+mn-lt"/>
                <a:ea typeface="+mn-ea"/>
                <a:cs typeface="+mn-cs"/>
              </a:rPr>
              <a:t>Roomba</a:t>
            </a:r>
            <a:r>
              <a:rPr lang="zh-CN" altLang="en-US" sz="1200" b="0" i="0" kern="1200" dirty="0">
                <a:solidFill>
                  <a:schemeClr val="tx1"/>
                </a:solidFill>
                <a:effectLst/>
                <a:latin typeface="+mn-lt"/>
                <a:ea typeface="+mn-ea"/>
                <a:cs typeface="+mn-cs"/>
              </a:rPr>
              <a:t>，它能避开障碍，自动设计行进路线，还能在电量不足时，自动驶向充电座。</a:t>
            </a:r>
            <a:r>
              <a:rPr lang="en-US" altLang="zh-CN" sz="1200" b="0" i="0" kern="1200" dirty="0">
                <a:solidFill>
                  <a:schemeClr val="tx1"/>
                </a:solidFill>
                <a:effectLst/>
                <a:latin typeface="+mn-lt"/>
                <a:ea typeface="+mn-ea"/>
                <a:cs typeface="+mn-cs"/>
              </a:rPr>
              <a:t>Roomba</a:t>
            </a:r>
            <a:r>
              <a:rPr lang="zh-CN" altLang="en-US" sz="1200" b="0" i="0" kern="1200" dirty="0">
                <a:solidFill>
                  <a:schemeClr val="tx1"/>
                </a:solidFill>
                <a:effectLst/>
                <a:latin typeface="+mn-lt"/>
                <a:ea typeface="+mn-ea"/>
                <a:cs typeface="+mn-cs"/>
              </a:rPr>
              <a:t>是目前世界上销量最大、最商业化的家用机器人。</a:t>
            </a:r>
          </a:p>
          <a:p>
            <a:r>
              <a:rPr lang="en-US" altLang="zh-CN" sz="1200" b="0" i="0" kern="1200" dirty="0">
                <a:solidFill>
                  <a:schemeClr val="tx1"/>
                </a:solidFill>
                <a:effectLst/>
                <a:latin typeface="+mn-lt"/>
                <a:ea typeface="+mn-ea"/>
                <a:cs typeface="+mn-cs"/>
              </a:rPr>
              <a:t>2006</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月，美国微软公司推出</a:t>
            </a:r>
            <a:r>
              <a:rPr lang="en-US" altLang="zh-CN" sz="1200" b="0" i="0" kern="1200" dirty="0">
                <a:solidFill>
                  <a:schemeClr val="tx1"/>
                </a:solidFill>
                <a:effectLst/>
                <a:latin typeface="+mn-lt"/>
                <a:ea typeface="+mn-ea"/>
                <a:cs typeface="+mn-cs"/>
              </a:rPr>
              <a:t>Microsoft Robotics Studio</a:t>
            </a:r>
            <a:r>
              <a:rPr lang="zh-CN" altLang="en-US" sz="1200" b="0" i="0" kern="1200" dirty="0">
                <a:solidFill>
                  <a:schemeClr val="tx1"/>
                </a:solidFill>
                <a:effectLst/>
                <a:latin typeface="+mn-lt"/>
                <a:ea typeface="+mn-ea"/>
                <a:cs typeface="+mn-cs"/>
              </a:rPr>
              <a:t>，机器人模块化、平台统一化的趋势越来越明显，比尔</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盖茨预言，家用机器人很快将席卷全球。</a:t>
            </a:r>
          </a:p>
          <a:p>
            <a:r>
              <a:rPr lang="en-US" altLang="zh-CN" sz="1200" b="0" i="0" kern="1200" dirty="0">
                <a:solidFill>
                  <a:schemeClr val="tx1"/>
                </a:solidFill>
                <a:effectLst/>
                <a:latin typeface="+mn-lt"/>
                <a:ea typeface="+mn-ea"/>
                <a:cs typeface="+mn-cs"/>
              </a:rPr>
              <a:t>2014</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月，韩国全南大学细菌机器人研究所已研发出世界上首个可治疗癌症的纳米机器人，可对大肠癌、乳腺癌、胃癌和肝癌等高发性癌症进行诊断和治疗。</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1982</a:t>
            </a:r>
            <a:r>
              <a:rPr lang="zh-CN" altLang="en-US" sz="1200" b="0" i="0" kern="1200" dirty="0">
                <a:solidFill>
                  <a:schemeClr val="tx1"/>
                </a:solidFill>
                <a:effectLst/>
                <a:latin typeface="+mn-lt"/>
                <a:ea typeface="+mn-ea"/>
                <a:cs typeface="+mn-cs"/>
              </a:rPr>
              <a:t>年沈阳自动化研究所研制成功我国第一台具有点位控制和速度轨道控制的的</a:t>
            </a:r>
            <a:r>
              <a:rPr lang="en-US" altLang="zh-CN" sz="1200" b="0" i="0" kern="1200" dirty="0">
                <a:solidFill>
                  <a:schemeClr val="tx1"/>
                </a:solidFill>
                <a:effectLst/>
                <a:latin typeface="+mn-lt"/>
                <a:ea typeface="+mn-ea"/>
                <a:cs typeface="+mn-cs"/>
              </a:rPr>
              <a:t>SZJ-1</a:t>
            </a:r>
            <a:r>
              <a:rPr lang="zh-CN" altLang="en-US" sz="1200" b="0" i="0" kern="1200" dirty="0">
                <a:solidFill>
                  <a:schemeClr val="tx1"/>
                </a:solidFill>
                <a:effectLst/>
                <a:latin typeface="+mn-lt"/>
                <a:ea typeface="+mn-ea"/>
                <a:cs typeface="+mn-cs"/>
              </a:rPr>
              <a:t>型示教再现型工业机器人。</a:t>
            </a:r>
          </a:p>
          <a:p>
            <a:endParaRPr lang="zh-CN" altLang="en-US" dirty="0"/>
          </a:p>
        </p:txBody>
      </p:sp>
      <p:sp>
        <p:nvSpPr>
          <p:cNvPr id="4" name="灯片编号占位符 3"/>
          <p:cNvSpPr>
            <a:spLocks noGrp="1"/>
          </p:cNvSpPr>
          <p:nvPr>
            <p:ph type="sldNum" sz="quarter" idx="10"/>
          </p:nvPr>
        </p:nvSpPr>
        <p:spPr/>
        <p:txBody>
          <a:bodyPr/>
          <a:lstStyle/>
          <a:p>
            <a:fld id="{AF638A79-ACE9-42B6-9E44-7D248EDC6EBF}" type="slidenum">
              <a:rPr lang="zh-CN" altLang="en-US" smtClean="0"/>
              <a:t>5</a:t>
            </a:fld>
            <a:endParaRPr lang="zh-CN" altLang="en-US"/>
          </a:p>
        </p:txBody>
      </p:sp>
    </p:spTree>
    <p:extLst>
      <p:ext uri="{BB962C8B-B14F-4D97-AF65-F5344CB8AC3E}">
        <p14:creationId xmlns:p14="http://schemas.microsoft.com/office/powerpoint/2010/main" val="1646494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F638A79-ACE9-42B6-9E44-7D248EDC6EBF}" type="slidenum">
              <a:rPr lang="zh-CN" altLang="en-US" smtClean="0"/>
              <a:t>6</a:t>
            </a:fld>
            <a:endParaRPr lang="zh-CN" altLang="en-US"/>
          </a:p>
        </p:txBody>
      </p:sp>
    </p:spTree>
    <p:extLst>
      <p:ext uri="{BB962C8B-B14F-4D97-AF65-F5344CB8AC3E}">
        <p14:creationId xmlns:p14="http://schemas.microsoft.com/office/powerpoint/2010/main" val="280768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F638A79-ACE9-42B6-9E44-7D248EDC6EBF}" type="slidenum">
              <a:rPr lang="zh-CN" altLang="en-US" smtClean="0"/>
              <a:t>7</a:t>
            </a:fld>
            <a:endParaRPr lang="zh-CN" altLang="en-US"/>
          </a:p>
        </p:txBody>
      </p:sp>
    </p:spTree>
    <p:extLst>
      <p:ext uri="{BB962C8B-B14F-4D97-AF65-F5344CB8AC3E}">
        <p14:creationId xmlns:p14="http://schemas.microsoft.com/office/powerpoint/2010/main" val="3443685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638A79-ACE9-42B6-9E44-7D248EDC6EBF}" type="slidenum">
              <a:rPr lang="zh-CN" altLang="en-US" smtClean="0"/>
              <a:t>8</a:t>
            </a:fld>
            <a:endParaRPr lang="zh-CN" altLang="en-US"/>
          </a:p>
        </p:txBody>
      </p:sp>
    </p:spTree>
    <p:extLst>
      <p:ext uri="{BB962C8B-B14F-4D97-AF65-F5344CB8AC3E}">
        <p14:creationId xmlns:p14="http://schemas.microsoft.com/office/powerpoint/2010/main" val="443174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F638A79-ACE9-42B6-9E44-7D248EDC6EBF}" type="slidenum">
              <a:rPr lang="zh-CN" altLang="en-US" smtClean="0"/>
              <a:t>9</a:t>
            </a:fld>
            <a:endParaRPr lang="zh-CN" altLang="en-US"/>
          </a:p>
        </p:txBody>
      </p:sp>
    </p:spTree>
    <p:extLst>
      <p:ext uri="{BB962C8B-B14F-4D97-AF65-F5344CB8AC3E}">
        <p14:creationId xmlns:p14="http://schemas.microsoft.com/office/powerpoint/2010/main" val="1591699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F638A79-ACE9-42B6-9E44-7D248EDC6EBF}" type="slidenum">
              <a:rPr lang="zh-CN" altLang="en-US" smtClean="0"/>
              <a:t>10</a:t>
            </a:fld>
            <a:endParaRPr lang="zh-CN" altLang="en-US"/>
          </a:p>
        </p:txBody>
      </p:sp>
    </p:spTree>
    <p:extLst>
      <p:ext uri="{BB962C8B-B14F-4D97-AF65-F5344CB8AC3E}">
        <p14:creationId xmlns:p14="http://schemas.microsoft.com/office/powerpoint/2010/main" val="211981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638A79-ACE9-42B6-9E44-7D248EDC6EBF}" type="slidenum">
              <a:rPr lang="zh-CN" altLang="en-US" smtClean="0"/>
              <a:t>13</a:t>
            </a:fld>
            <a:endParaRPr lang="zh-CN" altLang="en-US"/>
          </a:p>
        </p:txBody>
      </p:sp>
    </p:spTree>
    <p:extLst>
      <p:ext uri="{BB962C8B-B14F-4D97-AF65-F5344CB8AC3E}">
        <p14:creationId xmlns:p14="http://schemas.microsoft.com/office/powerpoint/2010/main" val="3613379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06987D-9264-48D0-B0B8-A0E41B593B68}" type="datetime1">
              <a:rPr lang="zh-CN" altLang="en-US" smtClean="0"/>
              <a:t>2019/8/31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1234935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9AB3D8C-BC1A-4C67-BE9D-764D6747EA51}" type="datetime1">
              <a:rPr lang="zh-CN" altLang="en-US" smtClean="0"/>
              <a:t>2019/8/31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93065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E603368-482C-491C-AF4B-F9404E9908FA}" type="datetime1">
              <a:rPr lang="zh-CN" altLang="en-US" smtClean="0"/>
              <a:t>2019/8/31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3518916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5" name="页脚占位符 4"/>
          <p:cNvSpPr>
            <a:spLocks noGrp="1"/>
          </p:cNvSpPr>
          <p:nvPr>
            <p:ph type="ftr" sz="quarter" idx="11"/>
          </p:nvPr>
        </p:nvSpPr>
        <p:spPr>
          <a:xfrm>
            <a:off x="4283968" y="6525345"/>
            <a:ext cx="1743472" cy="332656"/>
          </a:xfrm>
        </p:spPr>
        <p:txBody>
          <a:bodyPr/>
          <a:lstStyle>
            <a:lvl1pPr>
              <a:defRPr>
                <a:solidFill>
                  <a:schemeClr val="tx2"/>
                </a:solidFill>
              </a:defRPr>
            </a:lvl1pPr>
          </a:lstStyle>
          <a:p>
            <a:pPr>
              <a:defRPr/>
            </a:pPr>
            <a:endParaRPr lang="en-US" altLang="zh-CN" dirty="0"/>
          </a:p>
        </p:txBody>
      </p:sp>
    </p:spTree>
    <p:extLst>
      <p:ext uri="{BB962C8B-B14F-4D97-AF65-F5344CB8AC3E}">
        <p14:creationId xmlns:p14="http://schemas.microsoft.com/office/powerpoint/2010/main" val="886949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5" name="页脚占位符 4"/>
          <p:cNvSpPr>
            <a:spLocks noGrp="1"/>
          </p:cNvSpPr>
          <p:nvPr>
            <p:ph type="ftr" sz="quarter" idx="11"/>
          </p:nvPr>
        </p:nvSpPr>
        <p:spPr>
          <a:xfrm>
            <a:off x="4283968" y="6525345"/>
            <a:ext cx="1743472" cy="332656"/>
          </a:xfrm>
        </p:spPr>
        <p:txBody>
          <a:bodyPr/>
          <a:lstStyle>
            <a:lvl1pPr>
              <a:defRPr>
                <a:solidFill>
                  <a:schemeClr val="tx2"/>
                </a:solidFill>
              </a:defRPr>
            </a:lvl1pPr>
          </a:lstStyle>
          <a:p>
            <a:pPr>
              <a:defRPr/>
            </a:pPr>
            <a:endParaRPr lang="en-US" altLang="zh-CN" dirty="0"/>
          </a:p>
        </p:txBody>
      </p:sp>
    </p:spTree>
    <p:extLst>
      <p:ext uri="{BB962C8B-B14F-4D97-AF65-F5344CB8AC3E}">
        <p14:creationId xmlns:p14="http://schemas.microsoft.com/office/powerpoint/2010/main" val="2643221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E021566-6D7A-4E4F-935F-2B30D31DD9E7}" type="datetime1">
              <a:rPr lang="zh-CN" altLang="en-US" smtClean="0"/>
              <a:t>2019/8/31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1544986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291F82-BC18-4DFA-80CF-95A526E5E8F8}" type="datetime1">
              <a:rPr lang="zh-CN" altLang="en-US" smtClean="0"/>
              <a:t>2019/8/31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1011157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DC3B576-2903-4E28-9524-E36B7C00BA6C}" type="datetime1">
              <a:rPr lang="zh-CN" altLang="en-US" smtClean="0"/>
              <a:t>2019/8/31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619315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B175128-3AB1-4C3E-811D-39D4949F0C9E}" type="datetime1">
              <a:rPr lang="zh-CN" altLang="en-US" smtClean="0"/>
              <a:t>2019/8/31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1369865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1CB4D6-851E-450F-9BEB-2AFA8BC9E635}" type="datetime1">
              <a:rPr lang="zh-CN" altLang="en-US" smtClean="0"/>
              <a:t>2019/8/31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692426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905A5B-77F5-40E7-9186-2319DA32A381}" type="datetime1">
              <a:rPr lang="zh-CN" altLang="en-US" smtClean="0"/>
              <a:t>2019/8/31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4043027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083DAEC-BBC4-472B-B686-0101A4132F9B}" type="datetime1">
              <a:rPr lang="zh-CN" altLang="en-US" smtClean="0"/>
              <a:t>2019/8/31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169043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F81CA09-3626-475C-AA39-CAD505A66BD5}" type="datetime1">
              <a:rPr lang="zh-CN" altLang="en-US" smtClean="0"/>
              <a:t>2019/8/31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451698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D0E749-F024-4220-B540-2586B5D8FBB4}" type="datetime1">
              <a:rPr lang="zh-CN" altLang="en-US" smtClean="0"/>
              <a:t>2019/8/31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79167F-0E9D-4B64-BC75-927482D095DB}" type="slidenum">
              <a:rPr lang="zh-CN" altLang="en-US" smtClean="0"/>
              <a:t>‹#›</a:t>
            </a:fld>
            <a:endParaRPr lang="zh-CN" altLang="en-US"/>
          </a:p>
        </p:txBody>
      </p:sp>
    </p:spTree>
    <p:extLst>
      <p:ext uri="{BB962C8B-B14F-4D97-AF65-F5344CB8AC3E}">
        <p14:creationId xmlns:p14="http://schemas.microsoft.com/office/powerpoint/2010/main" val="2133123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http://www.robotschina.com/robotcenter/wuliu/robotech/robotech1.jpg" TargetMode="External"/><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file:///E:\&#24037;&#25511;&#36164;&#26009;\&#36164;&#26009;\&#25945;&#26448;\ROBOT\&#26426;&#22120;&#20154;5.files\motoman6.files\image002.gif"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file:///E:\&#24037;&#25511;&#36164;&#26009;\&#36164;&#26009;\&#25945;&#26448;\ROBOT\&#26426;&#22120;&#20154;5.files\motoman6.files\image003.gif"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file:///E:\&#24037;&#25511;&#36164;&#26009;\&#36164;&#26009;\&#25945;&#26448;\ROBOT\&#26426;&#22120;&#20154;5.files\motoman6.files\image004.gif" TargetMode="External"/><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video" Target="../media/media1.wmv"/><Relationship Id="rId7" Type="http://schemas.openxmlformats.org/officeDocument/2006/relationships/image" Target="../media/image43.png"/><Relationship Id="rId2" Type="http://schemas.microsoft.com/office/2007/relationships/media" Target="../media/media1.wmv"/><Relationship Id="rId1" Type="http://schemas.openxmlformats.org/officeDocument/2006/relationships/vmlDrawing" Target="../drawings/vmlDrawing1.vml"/><Relationship Id="rId6" Type="http://schemas.openxmlformats.org/officeDocument/2006/relationships/image" Target="../media/image42.emf"/><Relationship Id="rId5" Type="http://schemas.openxmlformats.org/officeDocument/2006/relationships/oleObject" Target="../embeddings/oleObject1.bin"/><Relationship Id="rId4"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18" Type="http://schemas.openxmlformats.org/officeDocument/2006/relationships/diagramQuickStyle" Target="../diagrams/quickStyle3.xml"/><Relationship Id="rId26" Type="http://schemas.openxmlformats.org/officeDocument/2006/relationships/diagramData" Target="../diagrams/data5.xml"/><Relationship Id="rId3" Type="http://schemas.openxmlformats.org/officeDocument/2006/relationships/notesSlide" Target="../notesSlides/notesSlide11.xml"/><Relationship Id="rId21" Type="http://schemas.openxmlformats.org/officeDocument/2006/relationships/diagramData" Target="../diagrams/data4.xml"/><Relationship Id="rId7" Type="http://schemas.openxmlformats.org/officeDocument/2006/relationships/diagramLayout" Target="../diagrams/layout1.xml"/><Relationship Id="rId12" Type="http://schemas.openxmlformats.org/officeDocument/2006/relationships/diagramLayout" Target="../diagrams/layout2.xml"/><Relationship Id="rId17" Type="http://schemas.openxmlformats.org/officeDocument/2006/relationships/diagramLayout" Target="../diagrams/layout3.xml"/><Relationship Id="rId25" Type="http://schemas.microsoft.com/office/2007/relationships/diagramDrawing" Target="../diagrams/drawing4.xml"/><Relationship Id="rId2" Type="http://schemas.openxmlformats.org/officeDocument/2006/relationships/slideLayout" Target="../slideLayouts/slideLayout2.xml"/><Relationship Id="rId16" Type="http://schemas.openxmlformats.org/officeDocument/2006/relationships/diagramData" Target="../diagrams/data3.xml"/><Relationship Id="rId20" Type="http://schemas.microsoft.com/office/2007/relationships/diagramDrawing" Target="../diagrams/drawing3.xml"/><Relationship Id="rId29" Type="http://schemas.openxmlformats.org/officeDocument/2006/relationships/diagramColors" Target="../diagrams/colors5.xml"/><Relationship Id="rId1" Type="http://schemas.openxmlformats.org/officeDocument/2006/relationships/vmlDrawing" Target="../drawings/vmlDrawing2.vml"/><Relationship Id="rId6" Type="http://schemas.openxmlformats.org/officeDocument/2006/relationships/diagramData" Target="../diagrams/data1.xml"/><Relationship Id="rId11" Type="http://schemas.openxmlformats.org/officeDocument/2006/relationships/diagramData" Target="../diagrams/data2.xml"/><Relationship Id="rId24" Type="http://schemas.openxmlformats.org/officeDocument/2006/relationships/diagramColors" Target="../diagrams/colors4.xml"/><Relationship Id="rId5" Type="http://schemas.openxmlformats.org/officeDocument/2006/relationships/image" Target="../media/image45.emf"/><Relationship Id="rId15" Type="http://schemas.microsoft.com/office/2007/relationships/diagramDrawing" Target="../diagrams/drawing2.xml"/><Relationship Id="rId23" Type="http://schemas.openxmlformats.org/officeDocument/2006/relationships/diagramQuickStyle" Target="../diagrams/quickStyle4.xml"/><Relationship Id="rId28" Type="http://schemas.openxmlformats.org/officeDocument/2006/relationships/diagramQuickStyle" Target="../diagrams/quickStyle5.xml"/><Relationship Id="rId10" Type="http://schemas.microsoft.com/office/2007/relationships/diagramDrawing" Target="../diagrams/drawing1.xml"/><Relationship Id="rId19" Type="http://schemas.openxmlformats.org/officeDocument/2006/relationships/diagramColors" Target="../diagrams/colors3.xml"/><Relationship Id="rId4" Type="http://schemas.openxmlformats.org/officeDocument/2006/relationships/oleObject" Target="../embeddings/oleObject2.bin"/><Relationship Id="rId9" Type="http://schemas.openxmlformats.org/officeDocument/2006/relationships/diagramColors" Target="../diagrams/colors1.xml"/><Relationship Id="rId14" Type="http://schemas.openxmlformats.org/officeDocument/2006/relationships/diagramColors" Target="../diagrams/colors2.xml"/><Relationship Id="rId22" Type="http://schemas.openxmlformats.org/officeDocument/2006/relationships/diagramLayout" Target="../diagrams/layout4.xml"/><Relationship Id="rId27" Type="http://schemas.openxmlformats.org/officeDocument/2006/relationships/diagramLayout" Target="../diagrams/layout5.xml"/><Relationship Id="rId30" Type="http://schemas.microsoft.com/office/2007/relationships/diagramDrawing" Target="../diagrams/drawing5.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6.xml"/><Relationship Id="rId5" Type="http://schemas.openxmlformats.org/officeDocument/2006/relationships/image" Target="../media/image49.jpg"/><Relationship Id="rId4" Type="http://schemas.openxmlformats.org/officeDocument/2006/relationships/image" Target="../media/image48.jp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7.jpg"/></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http://www.iweihai.cn/images/2008/07/48884/02.jpg" TargetMode="External"/><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5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78.jpeg"/><Relationship Id="rId7" Type="http://schemas.openxmlformats.org/officeDocument/2006/relationships/image" Target="http://94xh.com/upload/co_201012/20101224074749289.jpg" TargetMode="External"/><Relationship Id="rId2" Type="http://schemas.openxmlformats.org/officeDocument/2006/relationships/hyperlink" Target="http://www.kepu.com.cn/gb/technology/robot/secret/sec105_04b_pic.html" TargetMode="External"/><Relationship Id="rId1" Type="http://schemas.openxmlformats.org/officeDocument/2006/relationships/slideLayout" Target="../slideLayouts/slideLayout7.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http://www.kepu.com.cn/gb/technology/robot/secret/images/sec105_04_pic.jpg" TargetMode="External"/></Relationships>
</file>

<file path=ppt/slides/_rels/slide7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oleObject" Target="../embeddings/oleObject3.bin"/><Relationship Id="rId7" Type="http://schemas.openxmlformats.org/officeDocument/2006/relationships/image" Target="../media/image83.jpe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82.png"/><Relationship Id="rId5" Type="http://schemas.openxmlformats.org/officeDocument/2006/relationships/oleObject" Target="../embeddings/oleObject4.bin"/><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87.png"/></Relationships>
</file>

<file path=ppt/slides/_rels/slide7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7.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g"/></Relationships>
</file>

<file path=ppt/slides/_rels/slide77.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eg"/><Relationship Id="rId1" Type="http://schemas.openxmlformats.org/officeDocument/2006/relationships/slideLayout" Target="../slideLayouts/slideLayout7.xml"/><Relationship Id="rId5" Type="http://schemas.openxmlformats.org/officeDocument/2006/relationships/image" Target="../media/image96.jpg"/><Relationship Id="rId4" Type="http://schemas.openxmlformats.org/officeDocument/2006/relationships/image" Target="../media/image95.jpg"/></Relationships>
</file>

<file path=ppt/slides/_rels/slide7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4800" b="1" dirty="0">
                <a:solidFill>
                  <a:srgbClr val="FF0000"/>
                </a:solidFill>
                <a:latin typeface="+mj-ea"/>
              </a:rPr>
              <a:t>第一章 机器人系统概述</a:t>
            </a:r>
          </a:p>
        </p:txBody>
      </p:sp>
      <p:sp>
        <p:nvSpPr>
          <p:cNvPr id="3" name="副标题 2"/>
          <p:cNvSpPr>
            <a:spLocks noGrp="1"/>
          </p:cNvSpPr>
          <p:nvPr>
            <p:ph type="subTitle" idx="1"/>
          </p:nvPr>
        </p:nvSpPr>
        <p:spPr>
          <a:xfrm>
            <a:off x="1371600" y="3886200"/>
            <a:ext cx="6400800" cy="2279104"/>
          </a:xfrm>
        </p:spPr>
        <p:txBody>
          <a:bodyPr>
            <a:normAutofit fontScale="85000" lnSpcReduction="10000"/>
          </a:bodyPr>
          <a:lstStyle/>
          <a:p>
            <a:r>
              <a:rPr lang="zh-CN" altLang="en-US" dirty="0">
                <a:effectLst>
                  <a:outerShdw blurRad="38100" dist="38100" dir="2700000" algn="tl">
                    <a:srgbClr val="000000">
                      <a:alpha val="43137"/>
                    </a:srgbClr>
                  </a:outerShdw>
                </a:effectLst>
              </a:rPr>
              <a:t>景奉水</a:t>
            </a:r>
            <a:r>
              <a:rPr lang="en-US" altLang="zh-CN" dirty="0">
                <a:effectLst>
                  <a:outerShdw blurRad="38100" dist="38100" dir="2700000" algn="tl">
                    <a:srgbClr val="000000">
                      <a:alpha val="43137"/>
                    </a:srgbClr>
                  </a:outerShdw>
                </a:effectLst>
              </a:rPr>
              <a:t>  </a:t>
            </a:r>
            <a:r>
              <a:rPr lang="zh-CN" altLang="en-US" dirty="0">
                <a:effectLst>
                  <a:outerShdw blurRad="38100" dist="38100" dir="2700000" algn="tl">
                    <a:srgbClr val="000000">
                      <a:alpha val="43137"/>
                    </a:srgbClr>
                  </a:outerShdw>
                </a:effectLst>
              </a:rPr>
              <a:t>杨国栋  刘兆阳</a:t>
            </a:r>
            <a:endParaRPr lang="en-US" altLang="zh-CN" dirty="0">
              <a:effectLst>
                <a:outerShdw blurRad="38100" dist="38100" dir="2700000" algn="tl">
                  <a:srgbClr val="000000">
                    <a:alpha val="43137"/>
                  </a:srgbClr>
                </a:outerShdw>
              </a:effectLst>
            </a:endParaRPr>
          </a:p>
          <a:p>
            <a:r>
              <a:rPr lang="zh-CN" altLang="en-US" dirty="0">
                <a:effectLst>
                  <a:outerShdw blurRad="38100" dist="38100" dir="2700000" algn="tl">
                    <a:srgbClr val="000000">
                      <a:alpha val="43137"/>
                    </a:srgbClr>
                  </a:outerShdw>
                </a:effectLst>
              </a:rPr>
              <a:t>中国科学院自动化研究所</a:t>
            </a:r>
            <a:endParaRPr lang="en-US" altLang="zh-CN" dirty="0">
              <a:effectLst>
                <a:outerShdw blurRad="38100" dist="38100" dir="2700000" algn="tl">
                  <a:srgbClr val="000000">
                    <a:alpha val="43137"/>
                  </a:srgbClr>
                </a:outerShdw>
              </a:effectLst>
            </a:endParaRPr>
          </a:p>
          <a:p>
            <a:r>
              <a:rPr lang="en-US" altLang="zh-CN" dirty="0">
                <a:effectLst>
                  <a:outerShdw blurRad="38100" dist="38100" dir="2700000" algn="tl">
                    <a:srgbClr val="000000">
                      <a:alpha val="43137"/>
                    </a:srgbClr>
                  </a:outerShdw>
                </a:effectLst>
              </a:rPr>
              <a:t>fengshui.jing@ia.ac.cn</a:t>
            </a:r>
          </a:p>
          <a:p>
            <a:r>
              <a:rPr lang="en-US" altLang="zh-CN" dirty="0">
                <a:effectLst>
                  <a:outerShdw blurRad="38100" dist="38100" dir="2700000" algn="tl">
                    <a:srgbClr val="000000">
                      <a:alpha val="43137"/>
                    </a:srgbClr>
                  </a:outerShdw>
                </a:effectLst>
              </a:rPr>
              <a:t>guodong.yang@ia.ac.cn</a:t>
            </a:r>
          </a:p>
          <a:p>
            <a:r>
              <a:rPr lang="en-US" altLang="zh-CN" dirty="0">
                <a:effectLst>
                  <a:outerShdw blurRad="38100" dist="38100" dir="2700000" algn="tl">
                    <a:srgbClr val="000000">
                      <a:alpha val="43137"/>
                    </a:srgbClr>
                  </a:outerShdw>
                </a:effectLst>
              </a:rPr>
              <a:t>liuzhaoyang2017@ia.ac.cn</a:t>
            </a:r>
            <a:endParaRPr lang="zh-CN" altLang="en-US" dirty="0">
              <a:effectLst>
                <a:outerShdw blurRad="38100" dist="38100" dir="2700000" algn="tl">
                  <a:srgbClr val="000000">
                    <a:alpha val="43137"/>
                  </a:srgbClr>
                </a:outerShdw>
              </a:effectLst>
            </a:endParaRPr>
          </a:p>
        </p:txBody>
      </p:sp>
      <p:sp>
        <p:nvSpPr>
          <p:cNvPr id="4" name="文本框 3">
            <a:extLst>
              <a:ext uri="{FF2B5EF4-FFF2-40B4-BE49-F238E27FC236}">
                <a16:creationId xmlns:a16="http://schemas.microsoft.com/office/drawing/2014/main" id="{E793B32F-9A4C-42D9-A6DC-FACC98CCEA72}"/>
              </a:ext>
            </a:extLst>
          </p:cNvPr>
          <p:cNvSpPr txBox="1"/>
          <p:nvPr/>
        </p:nvSpPr>
        <p:spPr>
          <a:xfrm>
            <a:off x="2402175" y="1678127"/>
            <a:ext cx="4339650" cy="646331"/>
          </a:xfrm>
          <a:prstGeom prst="rect">
            <a:avLst/>
          </a:prstGeom>
          <a:noFill/>
        </p:spPr>
        <p:txBody>
          <a:bodyPr wrap="none" rtlCol="0">
            <a:spAutoFit/>
          </a:bodyPr>
          <a:lstStyle/>
          <a:p>
            <a:r>
              <a:rPr lang="en-US" altLang="zh-CN" sz="3600" dirty="0"/>
              <a:t>《</a:t>
            </a:r>
            <a:r>
              <a:rPr lang="zh-CN" altLang="en-US" sz="3600" dirty="0"/>
              <a:t>机器人系统设计</a:t>
            </a:r>
            <a:r>
              <a:rPr lang="en-US" altLang="zh-CN" sz="3600" dirty="0"/>
              <a:t>》</a:t>
            </a:r>
            <a:endParaRPr lang="zh-CN" altLang="en-US" sz="3600" dirty="0"/>
          </a:p>
        </p:txBody>
      </p:sp>
      <p:sp>
        <p:nvSpPr>
          <p:cNvPr id="5" name="灯片编号占位符 4">
            <a:extLst>
              <a:ext uri="{FF2B5EF4-FFF2-40B4-BE49-F238E27FC236}">
                <a16:creationId xmlns:a16="http://schemas.microsoft.com/office/drawing/2014/main" id="{61309C91-6B5E-4942-9EB4-A372494DD53A}"/>
              </a:ext>
            </a:extLst>
          </p:cNvPr>
          <p:cNvSpPr>
            <a:spLocks noGrp="1"/>
          </p:cNvSpPr>
          <p:nvPr>
            <p:ph type="sldNum" sz="quarter" idx="12"/>
          </p:nvPr>
        </p:nvSpPr>
        <p:spPr/>
        <p:txBody>
          <a:bodyPr/>
          <a:lstStyle/>
          <a:p>
            <a:fld id="{A379167F-0E9D-4B64-BC75-927482D095DB}" type="slidenum">
              <a:rPr lang="zh-CN" altLang="en-US" smtClean="0"/>
              <a:t>1</a:t>
            </a:fld>
            <a:endParaRPr lang="zh-CN" altLang="en-US"/>
          </a:p>
        </p:txBody>
      </p:sp>
    </p:spTree>
    <p:extLst>
      <p:ext uri="{BB962C8B-B14F-4D97-AF65-F5344CB8AC3E}">
        <p14:creationId xmlns:p14="http://schemas.microsoft.com/office/powerpoint/2010/main" val="1468486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Oval 3" descr="花岗岩"/>
          <p:cNvSpPr>
            <a:spLocks noChangeArrowheads="1"/>
          </p:cNvSpPr>
          <p:nvPr/>
        </p:nvSpPr>
        <p:spPr bwMode="auto">
          <a:xfrm>
            <a:off x="971600" y="1340768"/>
            <a:ext cx="7127875" cy="3527425"/>
          </a:xfrm>
          <a:prstGeom prst="ellipse">
            <a:avLst/>
          </a:prstGeom>
          <a:blipFill dpi="0" rotWithShape="1">
            <a:blip r:embed="rId3"/>
            <a:srcRect/>
            <a:tile tx="0" ty="0" sx="100000" sy="100000" flip="none" algn="tl"/>
          </a:blipFill>
          <a:ln w="1905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zh-CN" altLang="en-US" sz="4000" b="1" dirty="0">
                <a:solidFill>
                  <a:srgbClr val="FC3A3A"/>
                </a:solidFill>
                <a:effectLst>
                  <a:outerShdw blurRad="38100" dist="38100" dir="2700000" algn="tl">
                    <a:srgbClr val="000000"/>
                  </a:outerShdw>
                </a:effectLst>
                <a:ea typeface="宋体" pitchFamily="2" charset="-122"/>
              </a:rPr>
              <a:t>按机器人的机构特征来分</a:t>
            </a:r>
            <a:endParaRPr kumimoji="1" lang="en-US" altLang="zh-CN" sz="4000" b="1" dirty="0">
              <a:solidFill>
                <a:srgbClr val="FC3A3A"/>
              </a:solidFill>
              <a:effectLst>
                <a:outerShdw blurRad="38100" dist="38100" dir="2700000" algn="tl">
                  <a:srgbClr val="000000"/>
                </a:outerShdw>
              </a:effectLst>
              <a:ea typeface="宋体" pitchFamily="2" charset="-122"/>
            </a:endParaRPr>
          </a:p>
          <a:p>
            <a:r>
              <a:rPr kumimoji="1" lang="zh-CN" altLang="en-US" sz="4000" b="1" dirty="0">
                <a:solidFill>
                  <a:srgbClr val="FC3A3A"/>
                </a:solidFill>
                <a:effectLst>
                  <a:outerShdw blurRad="38100" dist="38100" dir="2700000" algn="tl">
                    <a:srgbClr val="000000"/>
                  </a:outerShdw>
                </a:effectLst>
                <a:ea typeface="宋体" pitchFamily="2" charset="-122"/>
              </a:rPr>
              <a:t>（主要针对工业机器人）</a:t>
            </a:r>
          </a:p>
        </p:txBody>
      </p:sp>
      <p:sp>
        <p:nvSpPr>
          <p:cNvPr id="3" name="Rectangle 4">
            <a:extLst>
              <a:ext uri="{FF2B5EF4-FFF2-40B4-BE49-F238E27FC236}">
                <a16:creationId xmlns:a16="http://schemas.microsoft.com/office/drawing/2014/main" id="{FB0F0337-FA0F-4D8E-B1DF-0B8C057D17C9}"/>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822EB446-0522-470A-B7AA-62D5F6F6A915}"/>
              </a:ext>
            </a:extLst>
          </p:cNvPr>
          <p:cNvSpPr>
            <a:spLocks noGrp="1"/>
          </p:cNvSpPr>
          <p:nvPr>
            <p:ph type="sldNum" sz="quarter" idx="12"/>
          </p:nvPr>
        </p:nvSpPr>
        <p:spPr/>
        <p:txBody>
          <a:bodyPr/>
          <a:lstStyle/>
          <a:p>
            <a:fld id="{A379167F-0E9D-4B64-BC75-927482D095DB}" type="slidenum">
              <a:rPr lang="zh-CN" altLang="en-US" smtClean="0"/>
              <a:t>10</a:t>
            </a:fld>
            <a:endParaRPr lang="zh-CN" altLang="en-US"/>
          </a:p>
        </p:txBody>
      </p:sp>
    </p:spTree>
    <p:extLst>
      <p:ext uri="{BB962C8B-B14F-4D97-AF65-F5344CB8AC3E}">
        <p14:creationId xmlns:p14="http://schemas.microsoft.com/office/powerpoint/2010/main" val="2062725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D22204C-E4E4-4739-957A-5A46444837A8}"/>
              </a:ext>
            </a:extLst>
          </p:cNvPr>
          <p:cNvSpPr>
            <a:spLocks noGrp="1"/>
          </p:cNvSpPr>
          <p:nvPr>
            <p:ph type="sldNum" sz="quarter" idx="12"/>
          </p:nvPr>
        </p:nvSpPr>
        <p:spPr/>
        <p:txBody>
          <a:bodyPr/>
          <a:lstStyle/>
          <a:p>
            <a:fld id="{A379167F-0E9D-4B64-BC75-927482D095DB}" type="slidenum">
              <a:rPr lang="zh-CN" altLang="en-US" smtClean="0"/>
              <a:t>11</a:t>
            </a:fld>
            <a:endParaRPr lang="zh-CN" altLang="en-US"/>
          </a:p>
        </p:txBody>
      </p:sp>
      <p:sp>
        <p:nvSpPr>
          <p:cNvPr id="4" name="Rectangle 4">
            <a:extLst>
              <a:ext uri="{FF2B5EF4-FFF2-40B4-BE49-F238E27FC236}">
                <a16:creationId xmlns:a16="http://schemas.microsoft.com/office/drawing/2014/main" id="{2D734D08-1087-46DC-9693-A6F6A2BAFAEF}"/>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pic>
        <p:nvPicPr>
          <p:cNvPr id="6" name="图片 5">
            <a:extLst>
              <a:ext uri="{FF2B5EF4-FFF2-40B4-BE49-F238E27FC236}">
                <a16:creationId xmlns:a16="http://schemas.microsoft.com/office/drawing/2014/main" id="{62312766-469E-4496-A378-3E0CE6D153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7749"/>
          <a:stretch/>
        </p:blipFill>
        <p:spPr>
          <a:xfrm>
            <a:off x="4572000" y="1167189"/>
            <a:ext cx="4358281" cy="3398874"/>
          </a:xfrm>
          <a:prstGeom prst="rect">
            <a:avLst/>
          </a:prstGeom>
        </p:spPr>
      </p:pic>
      <p:sp>
        <p:nvSpPr>
          <p:cNvPr id="7" name="文本框 6">
            <a:extLst>
              <a:ext uri="{FF2B5EF4-FFF2-40B4-BE49-F238E27FC236}">
                <a16:creationId xmlns:a16="http://schemas.microsoft.com/office/drawing/2014/main" id="{F4A3B0CE-6CA0-42A6-A547-AE38BAE18A4A}"/>
              </a:ext>
            </a:extLst>
          </p:cNvPr>
          <p:cNvSpPr txBox="1"/>
          <p:nvPr/>
        </p:nvSpPr>
        <p:spPr>
          <a:xfrm>
            <a:off x="611560" y="980728"/>
            <a:ext cx="3960440" cy="544764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dirty="0"/>
              <a:t>串联机构机器人</a:t>
            </a:r>
            <a:endParaRPr lang="en-US" altLang="zh-CN" sz="3200" dirty="0"/>
          </a:p>
          <a:p>
            <a:pPr marL="800100" lvl="1" indent="-342900">
              <a:buFont typeface="Wingdings" panose="05000000000000000000" pitchFamily="2" charset="2"/>
              <a:buChar char="u"/>
            </a:pPr>
            <a:r>
              <a:rPr lang="zh-CN" altLang="en-US" sz="2000" dirty="0"/>
              <a:t>有一个基座和一个末端，通过关节依次串行连接各连杆，不形成闭合回路</a:t>
            </a:r>
            <a:endParaRPr lang="en-US" altLang="zh-CN" sz="2000" dirty="0"/>
          </a:p>
          <a:p>
            <a:pPr marL="800100" lvl="1" indent="-342900">
              <a:buFont typeface="Wingdings" panose="05000000000000000000" pitchFamily="2" charset="2"/>
              <a:buChar char="u"/>
            </a:pPr>
            <a:r>
              <a:rPr lang="zh-CN" altLang="en-US" sz="2000" dirty="0"/>
              <a:t>作业空间大，负责质量比小，精度差</a:t>
            </a:r>
            <a:endParaRPr lang="en-US" altLang="zh-CN" sz="2000" dirty="0"/>
          </a:p>
          <a:p>
            <a:pPr marL="285750" indent="-285750">
              <a:buFont typeface="Arial" panose="020B0604020202020204" pitchFamily="34" charset="0"/>
              <a:buChar char="•"/>
            </a:pPr>
            <a:r>
              <a:rPr lang="zh-CN" altLang="en-US" sz="3200" dirty="0"/>
              <a:t>并联机构机器人</a:t>
            </a:r>
            <a:endParaRPr lang="en-US" altLang="zh-CN" sz="3200" dirty="0"/>
          </a:p>
          <a:p>
            <a:pPr marL="800100" lvl="1" indent="-342900">
              <a:buFont typeface="Wingdings" panose="05000000000000000000" pitchFamily="2" charset="2"/>
              <a:buChar char="u"/>
            </a:pPr>
            <a:r>
              <a:rPr lang="zh-CN" altLang="en-US" sz="2000" dirty="0"/>
              <a:t>有一个基座和一个末端平台，各个连杆通过关节连接在基座和末端平台上，形成多个闭合回路。</a:t>
            </a:r>
            <a:endParaRPr lang="en-US" altLang="zh-CN" sz="2000" dirty="0"/>
          </a:p>
          <a:p>
            <a:pPr marL="914400" lvl="1" indent="-457200">
              <a:buFont typeface="Wingdings" panose="05000000000000000000" pitchFamily="2" charset="2"/>
              <a:buChar char="u"/>
            </a:pPr>
            <a:r>
              <a:rPr lang="zh-CN" altLang="en-US" sz="2000" dirty="0"/>
              <a:t>作业空间小，负载质量比大，精度高</a:t>
            </a:r>
            <a:endParaRPr lang="en-US" altLang="zh-CN" sz="2000" dirty="0"/>
          </a:p>
          <a:p>
            <a:pPr marL="285750" indent="-285750">
              <a:buFont typeface="Arial" panose="020B0604020202020204" pitchFamily="34" charset="0"/>
              <a:buChar char="•"/>
            </a:pPr>
            <a:r>
              <a:rPr lang="zh-CN" altLang="en-US" sz="3200" dirty="0"/>
              <a:t>混联机构机器人</a:t>
            </a:r>
            <a:endParaRPr lang="en-US" altLang="zh-CN" sz="3200" dirty="0"/>
          </a:p>
          <a:p>
            <a:pPr marL="285750" indent="-285750">
              <a:buFont typeface="Arial" panose="020B0604020202020204" pitchFamily="34" charset="0"/>
              <a:buChar char="•"/>
            </a:pPr>
            <a:endParaRPr lang="zh-CN" altLang="en-US" sz="3200" dirty="0"/>
          </a:p>
        </p:txBody>
      </p:sp>
      <p:sp>
        <p:nvSpPr>
          <p:cNvPr id="12" name="文本框 11">
            <a:extLst>
              <a:ext uri="{FF2B5EF4-FFF2-40B4-BE49-F238E27FC236}">
                <a16:creationId xmlns:a16="http://schemas.microsoft.com/office/drawing/2014/main" id="{B0143B63-D860-4E13-9A18-02AE2267F86B}"/>
              </a:ext>
            </a:extLst>
          </p:cNvPr>
          <p:cNvSpPr txBox="1"/>
          <p:nvPr/>
        </p:nvSpPr>
        <p:spPr>
          <a:xfrm>
            <a:off x="5768370" y="4943220"/>
            <a:ext cx="2262158" cy="369332"/>
          </a:xfrm>
          <a:prstGeom prst="rect">
            <a:avLst/>
          </a:prstGeom>
          <a:noFill/>
        </p:spPr>
        <p:txBody>
          <a:bodyPr wrap="none" rtlCol="0">
            <a:spAutoFit/>
          </a:bodyPr>
          <a:lstStyle/>
          <a:p>
            <a:r>
              <a:rPr lang="zh-CN" altLang="en-US" dirty="0"/>
              <a:t>各种常见机器人关节</a:t>
            </a:r>
          </a:p>
        </p:txBody>
      </p:sp>
    </p:spTree>
    <p:extLst>
      <p:ext uri="{BB962C8B-B14F-4D97-AF65-F5344CB8AC3E}">
        <p14:creationId xmlns:p14="http://schemas.microsoft.com/office/powerpoint/2010/main" val="108415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13-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1373689"/>
            <a:ext cx="1512168" cy="1017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39552" y="44624"/>
            <a:ext cx="8229600" cy="940966"/>
          </a:xfrm>
        </p:spPr>
        <p:txBody>
          <a:bodyPr/>
          <a:lstStyle/>
          <a:p>
            <a:r>
              <a:rPr lang="zh-CN" altLang="en-US" dirty="0"/>
              <a:t>串联机构机器人</a:t>
            </a:r>
          </a:p>
        </p:txBody>
      </p:sp>
      <p:graphicFrame>
        <p:nvGraphicFramePr>
          <p:cNvPr id="3" name="Group 138"/>
          <p:cNvGraphicFramePr>
            <a:graphicFrameLocks noGrp="1"/>
          </p:cNvGraphicFramePr>
          <p:nvPr>
            <p:extLst>
              <p:ext uri="{D42A27DB-BD31-4B8C-83A1-F6EECF244321}">
                <p14:modId xmlns:p14="http://schemas.microsoft.com/office/powerpoint/2010/main" val="3351672404"/>
              </p:ext>
            </p:extLst>
          </p:nvPr>
        </p:nvGraphicFramePr>
        <p:xfrm>
          <a:off x="381000" y="838200"/>
          <a:ext cx="8153400" cy="5791202"/>
        </p:xfrm>
        <a:graphic>
          <a:graphicData uri="http://schemas.openxmlformats.org/drawingml/2006/table">
            <a:tbl>
              <a:tblPr/>
              <a:tblGrid>
                <a:gridCol w="14478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4419600">
                  <a:extLst>
                    <a:ext uri="{9D8B030D-6E8A-4147-A177-3AD203B41FA5}">
                      <a16:colId xmlns:a16="http://schemas.microsoft.com/office/drawing/2014/main" val="20002"/>
                    </a:ext>
                  </a:extLst>
                </a:gridCol>
              </a:tblGrid>
              <a:tr h="4746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a:ln>
                            <a:noFill/>
                          </a:ln>
                          <a:solidFill>
                            <a:srgbClr val="000000"/>
                          </a:solidFill>
                          <a:effectLst/>
                          <a:latin typeface="Verdana" pitchFamily="34" charset="0"/>
                          <a:ea typeface="宋体" pitchFamily="2" charset="-122"/>
                        </a:rPr>
                        <a:t>名 　　称</a:t>
                      </a:r>
                      <a:endParaRPr kumimoji="0" lang="zh-CN" altLang="en-US" sz="1800" b="1" i="0" u="none" strike="noStrike" cap="none" normalizeH="0" baseline="0" dirty="0">
                        <a:ln>
                          <a:noFill/>
                        </a:ln>
                        <a:solidFill>
                          <a:schemeClr val="tx1"/>
                        </a:solidFill>
                        <a:effectLst/>
                        <a:latin typeface="Arial" pitchFamily="34" charset="0"/>
                        <a:ea typeface="宋体" pitchFamily="2"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solidFill>
                      <a:srgbClr val="CBE8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000000"/>
                          </a:solidFill>
                          <a:effectLst/>
                          <a:latin typeface="Verdana" pitchFamily="34" charset="0"/>
                          <a:ea typeface="宋体" pitchFamily="2" charset="-122"/>
                        </a:rPr>
                        <a:t>机器人结构类型</a:t>
                      </a:r>
                      <a:endParaRPr kumimoji="0" lang="zh-CN" altLang="en-US" sz="1800" b="1"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solidFill>
                      <a:srgbClr val="CBE8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000000"/>
                          </a:solidFill>
                          <a:effectLst/>
                          <a:latin typeface="Verdana" pitchFamily="34" charset="0"/>
                          <a:ea typeface="宋体" pitchFamily="2" charset="-122"/>
                        </a:rPr>
                        <a:t>说 　　明</a:t>
                      </a:r>
                      <a:endParaRPr kumimoji="0" lang="zh-CN" altLang="en-US" sz="1800" b="1"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solidFill>
                      <a:srgbClr val="CBE8F4"/>
                    </a:solidFill>
                  </a:tcPr>
                </a:tc>
                <a:extLst>
                  <a:ext uri="{0D108BD9-81ED-4DB2-BD59-A6C34878D82A}">
                    <a16:rowId xmlns:a16="http://schemas.microsoft.com/office/drawing/2014/main" val="10000"/>
                  </a:ext>
                </a:extLst>
              </a:tr>
              <a:tr h="11001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直角坐标机器人</a:t>
                      </a:r>
                      <a:endPar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None/>
                        <a:tabLst/>
                      </a:pPr>
                      <a:endParaRPr kumimoji="0" lang="zh-CN"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手臂具有三个移动关节，其轴线按直角坐标配置，运动学模型简单直观，需要较大的操作空间，多做成大型龙门式或框架式机器人。</a:t>
                      </a:r>
                      <a:endPar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017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圆柱坐标机器人</a:t>
                      </a:r>
                      <a:endParaRPr kumimoji="0" lang="zh-CN" altLang="en-US" sz="14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None/>
                        <a:tabLst/>
                      </a:pPr>
                      <a:endParaRPr kumimoji="0" lang="zh-CN"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手臂有一个旋转关节和两个移动关节，其轴线按圆柱坐标配置，运动学模型简单直观。</a:t>
                      </a:r>
                      <a:endPar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017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极坐标机器人</a:t>
                      </a:r>
                      <a:endParaRPr kumimoji="0" lang="zh-CN" altLang="en-US" sz="14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None/>
                        <a:tabLst/>
                      </a:pPr>
                      <a:endParaRPr kumimoji="0" lang="zh-CN"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手臂有两个旋转关节和一个移动关节，其轴线按极坐标配置，运动学模型较复杂，占用空间较小，操作范围大且灵活。</a:t>
                      </a:r>
                      <a:endPar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1001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关节机器人</a:t>
                      </a:r>
                      <a:endParaRPr kumimoji="0" lang="zh-CN" altLang="en-US" sz="14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None/>
                        <a:tabLst/>
                      </a:pPr>
                      <a:endParaRPr kumimoji="0" lang="zh-CN"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手臂具有三个以上旋转关节，具有最好的操作灵活性和可达性，工作空间大，运动学模型较复杂，视觉上不直观，结构刚度较差。</a:t>
                      </a:r>
                      <a:endPar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128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SCARA</a:t>
                      </a:r>
                      <a:r>
                        <a:rPr kumimoji="0" lang="zh-CN" altLang="en-US" sz="1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机器人</a:t>
                      </a:r>
                      <a:endParaRPr kumimoji="0" lang="zh-CN" altLang="en-US" sz="14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None/>
                        <a:tabLst/>
                      </a:pPr>
                      <a:endParaRPr kumimoji="0" lang="zh-CN"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它有三个平行轴旋转关节和一个移动关节，能够实现高精度和高速度运动。</a:t>
                      </a:r>
                      <a:endPar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5" name="Picture 8" descr="1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2195" y="2438071"/>
            <a:ext cx="911217" cy="1043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13-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06000" y="3573016"/>
            <a:ext cx="841864" cy="1003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1760" y="4721453"/>
            <a:ext cx="989257" cy="939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6" descr="SCARA机器人"/>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2483768" y="5805264"/>
            <a:ext cx="893659" cy="79940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a:extLst>
              <a:ext uri="{FF2B5EF4-FFF2-40B4-BE49-F238E27FC236}">
                <a16:creationId xmlns:a16="http://schemas.microsoft.com/office/drawing/2014/main" id="{437B0D50-E5ED-48F1-A82C-12E9FB237D9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8" name="灯片编号占位符 7">
            <a:extLst>
              <a:ext uri="{FF2B5EF4-FFF2-40B4-BE49-F238E27FC236}">
                <a16:creationId xmlns:a16="http://schemas.microsoft.com/office/drawing/2014/main" id="{1B206A2D-D0E5-4E99-AA5A-428F73D3C636}"/>
              </a:ext>
            </a:extLst>
          </p:cNvPr>
          <p:cNvSpPr>
            <a:spLocks noGrp="1"/>
          </p:cNvSpPr>
          <p:nvPr>
            <p:ph type="sldNum" sz="quarter" idx="12"/>
          </p:nvPr>
        </p:nvSpPr>
        <p:spPr/>
        <p:txBody>
          <a:bodyPr/>
          <a:lstStyle/>
          <a:p>
            <a:fld id="{A379167F-0E9D-4B64-BC75-927482D095DB}" type="slidenum">
              <a:rPr lang="zh-CN" altLang="en-US" smtClean="0"/>
              <a:t>12</a:t>
            </a:fld>
            <a:endParaRPr lang="zh-CN" altLang="en-US"/>
          </a:p>
        </p:txBody>
      </p:sp>
    </p:spTree>
    <p:extLst>
      <p:ext uri="{BB962C8B-B14F-4D97-AF65-F5344CB8AC3E}">
        <p14:creationId xmlns:p14="http://schemas.microsoft.com/office/powerpoint/2010/main" val="3624794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138"/>
          <p:cNvGraphicFramePr>
            <a:graphicFrameLocks noGrp="1"/>
          </p:cNvGraphicFramePr>
          <p:nvPr>
            <p:extLst>
              <p:ext uri="{D42A27DB-BD31-4B8C-83A1-F6EECF244321}">
                <p14:modId xmlns:p14="http://schemas.microsoft.com/office/powerpoint/2010/main" val="950868417"/>
              </p:ext>
            </p:extLst>
          </p:nvPr>
        </p:nvGraphicFramePr>
        <p:xfrm>
          <a:off x="521784" y="1412776"/>
          <a:ext cx="8153400" cy="3400743"/>
        </p:xfrm>
        <a:graphic>
          <a:graphicData uri="http://schemas.openxmlformats.org/drawingml/2006/table">
            <a:tbl>
              <a:tblPr/>
              <a:tblGrid>
                <a:gridCol w="14478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4419600">
                  <a:extLst>
                    <a:ext uri="{9D8B030D-6E8A-4147-A177-3AD203B41FA5}">
                      <a16:colId xmlns:a16="http://schemas.microsoft.com/office/drawing/2014/main" val="20002"/>
                    </a:ext>
                  </a:extLst>
                </a:gridCol>
              </a:tblGrid>
              <a:tr h="4746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a:ln>
                            <a:noFill/>
                          </a:ln>
                          <a:solidFill>
                            <a:srgbClr val="000000"/>
                          </a:solidFill>
                          <a:effectLst/>
                          <a:latin typeface="Verdana" pitchFamily="34" charset="0"/>
                          <a:ea typeface="宋体" pitchFamily="2" charset="-122"/>
                        </a:rPr>
                        <a:t>名 　　称</a:t>
                      </a:r>
                      <a:endParaRPr kumimoji="0" lang="zh-CN" altLang="en-US" sz="1800" b="1" i="0" u="none" strike="noStrike" cap="none" normalizeH="0" baseline="0" dirty="0">
                        <a:ln>
                          <a:noFill/>
                        </a:ln>
                        <a:solidFill>
                          <a:schemeClr val="tx1"/>
                        </a:solidFill>
                        <a:effectLst/>
                        <a:latin typeface="Arial" pitchFamily="34" charset="0"/>
                        <a:ea typeface="宋体" pitchFamily="2"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solidFill>
                      <a:srgbClr val="CBE8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000000"/>
                          </a:solidFill>
                          <a:effectLst/>
                          <a:latin typeface="Verdana" pitchFamily="34" charset="0"/>
                          <a:ea typeface="宋体" pitchFamily="2" charset="-122"/>
                        </a:rPr>
                        <a:t>机器人结构类型</a:t>
                      </a:r>
                      <a:endParaRPr kumimoji="0" lang="zh-CN" altLang="en-US" sz="1800" b="1"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solidFill>
                      <a:srgbClr val="CBE8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a:ln>
                            <a:noFill/>
                          </a:ln>
                          <a:solidFill>
                            <a:srgbClr val="000000"/>
                          </a:solidFill>
                          <a:effectLst/>
                          <a:latin typeface="Verdana" pitchFamily="34" charset="0"/>
                          <a:ea typeface="宋体" pitchFamily="2" charset="-122"/>
                        </a:rPr>
                        <a:t>说 　　明</a:t>
                      </a:r>
                      <a:endParaRPr kumimoji="0" lang="zh-CN" altLang="en-US" sz="1800" b="1" i="0" u="none" strike="noStrike" cap="none" normalizeH="0" baseline="0" dirty="0">
                        <a:ln>
                          <a:noFill/>
                        </a:ln>
                        <a:solidFill>
                          <a:schemeClr val="tx1"/>
                        </a:solidFill>
                        <a:effectLst/>
                        <a:latin typeface="Arial" pitchFamily="34" charset="0"/>
                        <a:ea typeface="宋体" pitchFamily="2"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solidFill>
                      <a:srgbClr val="CBE8F4"/>
                    </a:solidFill>
                  </a:tcPr>
                </a:tc>
                <a:extLst>
                  <a:ext uri="{0D108BD9-81ED-4DB2-BD59-A6C34878D82A}">
                    <a16:rowId xmlns:a16="http://schemas.microsoft.com/office/drawing/2014/main" val="10000"/>
                  </a:ext>
                </a:extLst>
              </a:tr>
              <a:tr h="11001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Delta</a:t>
                      </a:r>
                      <a:r>
                        <a:rPr kumimoji="0" lang="zh-CN" altLang="en-US" sz="1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机器人</a:t>
                      </a:r>
                      <a:endParaRPr kumimoji="0" lang="en-US" altLang="zh-CN" sz="1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（三轴）</a:t>
                      </a:r>
                      <a:endPar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None/>
                        <a:tabLst/>
                      </a:pPr>
                      <a:endParaRPr kumimoji="0" lang="zh-CN"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800" b="1" i="0" kern="1200" dirty="0">
                          <a:solidFill>
                            <a:schemeClr val="tx1"/>
                          </a:solidFill>
                          <a:effectLst/>
                          <a:latin typeface="+mn-lt"/>
                          <a:ea typeface="+mn-ea"/>
                          <a:cs typeface="+mn-cs"/>
                        </a:rPr>
                        <a:t>Delta</a:t>
                      </a:r>
                      <a:r>
                        <a:rPr lang="zh-CN" altLang="en-US" sz="1800" b="0" i="0" kern="1200" dirty="0">
                          <a:solidFill>
                            <a:schemeClr val="tx1"/>
                          </a:solidFill>
                          <a:effectLst/>
                          <a:latin typeface="+mn-lt"/>
                          <a:ea typeface="+mn-ea"/>
                          <a:cs typeface="+mn-cs"/>
                        </a:rPr>
                        <a:t>机器人属于高速、轻载的</a:t>
                      </a:r>
                      <a:r>
                        <a:rPr lang="zh-CN" altLang="en-US" sz="1800" b="1" i="0" kern="1200" dirty="0">
                          <a:solidFill>
                            <a:schemeClr val="tx1"/>
                          </a:solidFill>
                          <a:effectLst/>
                          <a:latin typeface="+mn-lt"/>
                          <a:ea typeface="+mn-ea"/>
                          <a:cs typeface="+mn-cs"/>
                        </a:rPr>
                        <a:t>并联机器人</a:t>
                      </a:r>
                      <a:r>
                        <a:rPr lang="zh-CN" altLang="en-US" sz="1800" b="0" i="0" kern="1200" dirty="0">
                          <a:solidFill>
                            <a:schemeClr val="tx1"/>
                          </a:solidFill>
                          <a:effectLst/>
                          <a:latin typeface="+mn-lt"/>
                          <a:ea typeface="+mn-ea"/>
                          <a:cs typeface="+mn-cs"/>
                        </a:rPr>
                        <a:t>，由三个并联的伺服轴确定工具中心（</a:t>
                      </a:r>
                      <a:r>
                        <a:rPr lang="en-US" altLang="zh-CN" sz="1800" b="0" i="0" kern="1200" dirty="0">
                          <a:solidFill>
                            <a:schemeClr val="tx1"/>
                          </a:solidFill>
                          <a:effectLst/>
                          <a:latin typeface="+mn-lt"/>
                          <a:ea typeface="+mn-ea"/>
                          <a:cs typeface="+mn-cs"/>
                        </a:rPr>
                        <a:t>TCP</a:t>
                      </a:r>
                      <a:r>
                        <a:rPr lang="zh-CN" altLang="en-US" sz="1800" b="0" i="0" kern="1200" dirty="0">
                          <a:solidFill>
                            <a:schemeClr val="tx1"/>
                          </a:solidFill>
                          <a:effectLst/>
                          <a:latin typeface="+mn-lt"/>
                          <a:ea typeface="+mn-ea"/>
                          <a:cs typeface="+mn-cs"/>
                        </a:rPr>
                        <a:t>）的空间位置，实现目标物体的运输，加工等操作。特点：作业速度快，精度高，空间小</a:t>
                      </a:r>
                      <a:r>
                        <a:rPr kumimoji="0" lang="zh-CN" altLang="en-US" sz="1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a:t>
                      </a:r>
                      <a:endPar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017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Stewart</a:t>
                      </a:r>
                      <a:r>
                        <a:rPr kumimoji="0" lang="zh-CN" altLang="en-US" sz="1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机器人</a:t>
                      </a:r>
                      <a:endParaRPr kumimoji="0" lang="en-US" altLang="zh-CN" sz="1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a:t>
                      </a:r>
                      <a:r>
                        <a:rPr kumimoji="0" lang="en-US" altLang="zh-CN" sz="1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6</a:t>
                      </a:r>
                      <a:r>
                        <a:rPr kumimoji="0" lang="zh-CN" altLang="en-US" sz="1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轴）</a:t>
                      </a:r>
                      <a:endParaRPr kumimoji="0" lang="zh-CN" altLang="en-US"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None/>
                        <a:tabLst/>
                      </a:pPr>
                      <a:endPar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None/>
                        <a:tabLst/>
                      </a:pPr>
                      <a:endPar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None/>
                        <a:tabLst/>
                      </a:pPr>
                      <a:r>
                        <a:rPr kumimoji="0" lang="en-US"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 </a:t>
                      </a:r>
                    </a:p>
                    <a:p>
                      <a:pPr marL="0" marR="0" lvl="0" indent="0" algn="l" defTabSz="914400" rtl="0" eaLnBrk="1" fontAlgn="base" latinLnBrk="0" hangingPunct="1">
                        <a:lnSpc>
                          <a:spcPct val="120000"/>
                        </a:lnSpc>
                        <a:spcBef>
                          <a:spcPct val="40000"/>
                        </a:spcBef>
                        <a:spcAft>
                          <a:spcPct val="0"/>
                        </a:spcAft>
                        <a:buClr>
                          <a:schemeClr val="accent2"/>
                        </a:buClr>
                        <a:buSzTx/>
                        <a:buFont typeface="Wingdings" pitchFamily="2" charset="2"/>
                        <a:buNone/>
                        <a:tabLst/>
                      </a:pPr>
                      <a:endParaRPr kumimoji="0" lang="zh-CN" altLang="zh-CN" sz="14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800" b="0" i="0" kern="1200" dirty="0">
                          <a:solidFill>
                            <a:schemeClr val="tx1"/>
                          </a:solidFill>
                          <a:effectLst/>
                          <a:latin typeface="+mn-lt"/>
                          <a:ea typeface="+mn-ea"/>
                          <a:cs typeface="+mn-cs"/>
                        </a:rPr>
                        <a:t>6</a:t>
                      </a:r>
                      <a:r>
                        <a:rPr lang="zh-CN" altLang="en-US" sz="1800" b="0" i="0" kern="1200" dirty="0">
                          <a:solidFill>
                            <a:schemeClr val="tx1"/>
                          </a:solidFill>
                          <a:effectLst/>
                          <a:latin typeface="+mn-lt"/>
                          <a:ea typeface="+mn-ea"/>
                          <a:cs typeface="+mn-cs"/>
                        </a:rPr>
                        <a:t>自由度</a:t>
                      </a:r>
                      <a:r>
                        <a:rPr lang="en-US" altLang="zh-CN" sz="1800" b="0" i="0" kern="1200" dirty="0">
                          <a:solidFill>
                            <a:schemeClr val="tx1"/>
                          </a:solidFill>
                          <a:effectLst/>
                          <a:latin typeface="+mn-lt"/>
                          <a:ea typeface="+mn-ea"/>
                          <a:cs typeface="+mn-cs"/>
                        </a:rPr>
                        <a:t>Stewart </a:t>
                      </a:r>
                      <a:r>
                        <a:rPr lang="zh-CN" altLang="en-US" sz="1800" b="0" i="0" kern="1200" dirty="0">
                          <a:solidFill>
                            <a:schemeClr val="tx1"/>
                          </a:solidFill>
                          <a:effectLst/>
                          <a:latin typeface="+mn-lt"/>
                          <a:ea typeface="+mn-ea"/>
                          <a:cs typeface="+mn-cs"/>
                        </a:rPr>
                        <a:t>平台是一个并联机器人，由</a:t>
                      </a:r>
                      <a:r>
                        <a:rPr lang="en-US" altLang="zh-CN" sz="1800" b="0" i="0" kern="1200" dirty="0">
                          <a:solidFill>
                            <a:schemeClr val="tx1"/>
                          </a:solidFill>
                          <a:effectLst/>
                          <a:latin typeface="+mn-lt"/>
                          <a:ea typeface="+mn-ea"/>
                          <a:cs typeface="+mn-cs"/>
                        </a:rPr>
                        <a:t>6</a:t>
                      </a:r>
                      <a:r>
                        <a:rPr lang="zh-CN" altLang="en-US" sz="1800" b="0" i="0" kern="1200" dirty="0">
                          <a:solidFill>
                            <a:schemeClr val="tx1"/>
                          </a:solidFill>
                          <a:effectLst/>
                          <a:latin typeface="+mn-lt"/>
                          <a:ea typeface="+mn-ea"/>
                          <a:cs typeface="+mn-cs"/>
                        </a:rPr>
                        <a:t>个独立驱动臂支撑的表面组成。该平台可在三维空间内任意调整位置和朝向。应用领域包括飞行器仿真、精密光学实验和机床工具等。特点：载荷大，空间小</a:t>
                      </a:r>
                      <a:r>
                        <a:rPr kumimoji="0" lang="zh-CN" altLang="en-US" sz="1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a:t>
                      </a:r>
                      <a:endParaRPr lang="zh-CN" altLang="en-US" sz="1800" b="0" i="0" kern="1200" dirty="0">
                        <a:solidFill>
                          <a:schemeClr val="tx1"/>
                        </a:solidFill>
                        <a:effectLst/>
                        <a:latin typeface="+mn-lt"/>
                        <a:ea typeface="+mn-ea"/>
                        <a:cs typeface="+mn-cs"/>
                      </a:endParaRPr>
                    </a:p>
                  </a:txBody>
                  <a:tcPr anchor="ctr" horzOverflow="overflow">
                    <a:lnL w="12700" cap="flat" cmpd="sng" algn="ctr">
                      <a:solidFill>
                        <a:srgbClr val="7EC6E4"/>
                      </a:solidFill>
                      <a:prstDash val="solid"/>
                      <a:round/>
                      <a:headEnd type="none" w="med" len="med"/>
                      <a:tailEnd type="none" w="med" len="med"/>
                    </a:lnL>
                    <a:lnR w="12700" cap="flat" cmpd="sng" algn="ctr">
                      <a:solidFill>
                        <a:srgbClr val="7EC6E4"/>
                      </a:solidFill>
                      <a:prstDash val="solid"/>
                      <a:round/>
                      <a:headEnd type="none" w="med" len="med"/>
                      <a:tailEnd type="none" w="med" len="med"/>
                    </a:lnR>
                    <a:lnT w="12700" cap="flat" cmpd="sng" algn="ctr">
                      <a:solidFill>
                        <a:srgbClr val="7EC6E4"/>
                      </a:solidFill>
                      <a:prstDash val="solid"/>
                      <a:round/>
                      <a:headEnd type="none" w="med" len="med"/>
                      <a:tailEnd type="none" w="med" len="med"/>
                    </a:lnT>
                    <a:lnB w="12700" cap="flat" cmpd="sng" algn="ctr">
                      <a:solidFill>
                        <a:srgbClr val="7EC6E4"/>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标题 1"/>
          <p:cNvSpPr>
            <a:spLocks noGrp="1"/>
          </p:cNvSpPr>
          <p:nvPr>
            <p:ph type="title"/>
          </p:nvPr>
        </p:nvSpPr>
        <p:spPr>
          <a:xfrm>
            <a:off x="539552" y="44624"/>
            <a:ext cx="8229600" cy="940966"/>
          </a:xfrm>
        </p:spPr>
        <p:txBody>
          <a:bodyPr/>
          <a:lstStyle/>
          <a:p>
            <a:r>
              <a:rPr lang="zh-CN" altLang="en-US" dirty="0"/>
              <a:t>并联机构机器人</a:t>
            </a:r>
          </a:p>
        </p:txBody>
      </p:sp>
      <p:pic>
        <p:nvPicPr>
          <p:cNvPr id="4098" name="Picture 2" descr="http://image.gongkongmall.com/Images_GkmBBS/articleimg/201602/20160224143135336000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1897"/>
          <a:stretch/>
        </p:blipFill>
        <p:spPr bwMode="auto">
          <a:xfrm>
            <a:off x="2411760" y="3502117"/>
            <a:ext cx="1162529" cy="11985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8EED6CA2-D755-461C-894F-E0E9CF2B30D9}"/>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5" name="灯片编号占位符 4">
            <a:extLst>
              <a:ext uri="{FF2B5EF4-FFF2-40B4-BE49-F238E27FC236}">
                <a16:creationId xmlns:a16="http://schemas.microsoft.com/office/drawing/2014/main" id="{AFF061FC-AD68-4AE5-9B4B-93493D8B14B3}"/>
              </a:ext>
            </a:extLst>
          </p:cNvPr>
          <p:cNvSpPr>
            <a:spLocks noGrp="1"/>
          </p:cNvSpPr>
          <p:nvPr>
            <p:ph type="sldNum" sz="quarter" idx="12"/>
          </p:nvPr>
        </p:nvSpPr>
        <p:spPr/>
        <p:txBody>
          <a:bodyPr/>
          <a:lstStyle/>
          <a:p>
            <a:fld id="{A379167F-0E9D-4B64-BC75-927482D095DB}" type="slidenum">
              <a:rPr lang="zh-CN" altLang="en-US" smtClean="0"/>
              <a:t>13</a:t>
            </a:fld>
            <a:endParaRPr lang="zh-CN" altLang="en-US"/>
          </a:p>
        </p:txBody>
      </p:sp>
      <p:pic>
        <p:nvPicPr>
          <p:cNvPr id="8" name="图片 7" descr="图片包含 室内&#10;&#10;描述已自动生成">
            <a:extLst>
              <a:ext uri="{FF2B5EF4-FFF2-40B4-BE49-F238E27FC236}">
                <a16:creationId xmlns:a16="http://schemas.microsoft.com/office/drawing/2014/main" id="{911A8692-FDE4-44C8-8B0E-0E2025C942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1841" y="1941285"/>
            <a:ext cx="1382366" cy="1382366"/>
          </a:xfrm>
          <a:prstGeom prst="rect">
            <a:avLst/>
          </a:prstGeom>
        </p:spPr>
      </p:pic>
    </p:spTree>
    <p:extLst>
      <p:ext uri="{BB962C8B-B14F-4D97-AF65-F5344CB8AC3E}">
        <p14:creationId xmlns:p14="http://schemas.microsoft.com/office/powerpoint/2010/main" val="1544573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dirty="0"/>
            </a:br>
            <a:r>
              <a:rPr lang="zh-CN" altLang="en-US" dirty="0"/>
              <a:t>并联机构机器人的应用</a:t>
            </a:r>
          </a:p>
        </p:txBody>
      </p:sp>
      <p:pic>
        <p:nvPicPr>
          <p:cNvPr id="3074" name="Picture 2" descr="https://timgsa.baidu.com/timg?image&amp;quality=80&amp;size=b9999_10000&amp;sec=1503931136731&amp;di=1727ccbf92b4e70b7cc5e47fe5ac8ecb&amp;imgtype=0&amp;src=http%3A%2F%2Fimg62.foodjx.com%2F9%2F20140707%2F6354034921262091573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44824"/>
            <a:ext cx="4762500" cy="29718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508104" y="1772816"/>
            <a:ext cx="3096343" cy="2308324"/>
          </a:xfrm>
          <a:prstGeom prst="rect">
            <a:avLst/>
          </a:prstGeom>
          <a:noFill/>
        </p:spPr>
        <p:txBody>
          <a:bodyPr wrap="square" rtlCol="0">
            <a:spAutoFit/>
          </a:bodyPr>
          <a:lstStyle/>
          <a:p>
            <a:r>
              <a:rPr lang="zh-CN" altLang="en-US" dirty="0"/>
              <a:t>并联机器人具有刚度大、承载能力强、精度高、自重负荷比小、动力性能好等一系列优点，广泛应用于食品饮料，药品，物流等多个行业，用于实现快速抓取，提高工作效率。</a:t>
            </a:r>
            <a:br>
              <a:rPr lang="zh-CN" altLang="en-US" dirty="0"/>
            </a:br>
            <a:endParaRPr lang="zh-CN" altLang="en-US" dirty="0"/>
          </a:p>
        </p:txBody>
      </p:sp>
      <p:sp>
        <p:nvSpPr>
          <p:cNvPr id="4" name="TextBox 3"/>
          <p:cNvSpPr txBox="1"/>
          <p:nvPr/>
        </p:nvSpPr>
        <p:spPr>
          <a:xfrm>
            <a:off x="1979712" y="5243811"/>
            <a:ext cx="1415772" cy="461665"/>
          </a:xfrm>
          <a:prstGeom prst="rect">
            <a:avLst/>
          </a:prstGeom>
          <a:noFill/>
        </p:spPr>
        <p:txBody>
          <a:bodyPr wrap="none" rtlCol="0">
            <a:spAutoFit/>
          </a:bodyPr>
          <a:lstStyle/>
          <a:p>
            <a:r>
              <a:rPr lang="zh-CN" altLang="en-US" sz="2400" dirty="0"/>
              <a:t>食品分拣</a:t>
            </a:r>
          </a:p>
        </p:txBody>
      </p:sp>
      <p:sp>
        <p:nvSpPr>
          <p:cNvPr id="6" name="Rectangle 4">
            <a:extLst>
              <a:ext uri="{FF2B5EF4-FFF2-40B4-BE49-F238E27FC236}">
                <a16:creationId xmlns:a16="http://schemas.microsoft.com/office/drawing/2014/main" id="{6EA9FB17-B816-4099-9235-52C10A3B5D92}"/>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5" name="灯片编号占位符 4">
            <a:extLst>
              <a:ext uri="{FF2B5EF4-FFF2-40B4-BE49-F238E27FC236}">
                <a16:creationId xmlns:a16="http://schemas.microsoft.com/office/drawing/2014/main" id="{24CED545-D2CF-4AB8-A23F-625C7B2D0AAD}"/>
              </a:ext>
            </a:extLst>
          </p:cNvPr>
          <p:cNvSpPr>
            <a:spLocks noGrp="1"/>
          </p:cNvSpPr>
          <p:nvPr>
            <p:ph type="sldNum" sz="quarter" idx="12"/>
          </p:nvPr>
        </p:nvSpPr>
        <p:spPr/>
        <p:txBody>
          <a:bodyPr/>
          <a:lstStyle/>
          <a:p>
            <a:fld id="{A379167F-0E9D-4B64-BC75-927482D095DB}" type="slidenum">
              <a:rPr lang="zh-CN" altLang="en-US" smtClean="0"/>
              <a:t>14</a:t>
            </a:fld>
            <a:endParaRPr lang="zh-CN" altLang="en-US"/>
          </a:p>
        </p:txBody>
      </p:sp>
    </p:spTree>
    <p:extLst>
      <p:ext uri="{BB962C8B-B14F-4D97-AF65-F5344CB8AC3E}">
        <p14:creationId xmlns:p14="http://schemas.microsoft.com/office/powerpoint/2010/main" val="4004447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dirty="0"/>
            </a:br>
            <a:r>
              <a:rPr lang="zh-CN" altLang="en-US" dirty="0"/>
              <a:t>并联机构机器人的应用</a:t>
            </a:r>
          </a:p>
        </p:txBody>
      </p:sp>
      <p:pic>
        <p:nvPicPr>
          <p:cNvPr id="1026" name="Picture 2" descr="https://timgsa.baidu.com/timg?image&amp;quality=80&amp;size=b9999_10000&amp;sec=1503930374092&amp;di=e3a08d410a57d6df55250bca851f1f6d&amp;imgtype=0&amp;src=http%3A%2F%2Fwww.gzsdfz.org.cn%2Fjrgz%2F201612%2FW0201612124760051528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3959625" cy="264224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64425" y="4941168"/>
            <a:ext cx="4148893" cy="461665"/>
          </a:xfrm>
          <a:prstGeom prst="rect">
            <a:avLst/>
          </a:prstGeom>
        </p:spPr>
        <p:txBody>
          <a:bodyPr wrap="none">
            <a:spAutoFit/>
          </a:bodyPr>
          <a:lstStyle/>
          <a:p>
            <a:r>
              <a:rPr lang="zh-CN" altLang="en-US" sz="2400" dirty="0"/>
              <a:t>波音</a:t>
            </a:r>
            <a:r>
              <a:rPr lang="en-US" altLang="zh-CN" sz="2400" dirty="0"/>
              <a:t>B737-800</a:t>
            </a:r>
            <a:r>
              <a:rPr lang="zh-CN" altLang="en-US" sz="2400" dirty="0"/>
              <a:t>型全动态模拟机</a:t>
            </a:r>
          </a:p>
        </p:txBody>
      </p:sp>
      <p:pic>
        <p:nvPicPr>
          <p:cNvPr id="1028" name="Picture 4" descr="http://www.gzsdfz.org.cn/jrgz/201612/W0201612124760051577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161" y="1920933"/>
            <a:ext cx="3957218" cy="263814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62139823-4923-48A6-843F-2528DBA89F6F}"/>
              </a:ext>
            </a:extLst>
          </p:cNvPr>
          <p:cNvSpPr/>
          <p:nvPr/>
        </p:nvSpPr>
        <p:spPr>
          <a:xfrm>
            <a:off x="5868144" y="4941168"/>
            <a:ext cx="1792478" cy="461665"/>
          </a:xfrm>
          <a:prstGeom prst="rect">
            <a:avLst/>
          </a:prstGeom>
        </p:spPr>
        <p:txBody>
          <a:bodyPr wrap="none">
            <a:spAutoFit/>
          </a:bodyPr>
          <a:lstStyle/>
          <a:p>
            <a:r>
              <a:rPr lang="en-US" altLang="zh-CN" sz="2400" dirty="0"/>
              <a:t> </a:t>
            </a:r>
            <a:r>
              <a:rPr lang="zh-CN" altLang="en-US" sz="2400" dirty="0"/>
              <a:t>模拟驾驶舱</a:t>
            </a:r>
          </a:p>
        </p:txBody>
      </p:sp>
      <p:sp>
        <p:nvSpPr>
          <p:cNvPr id="7" name="Rectangle 4">
            <a:extLst>
              <a:ext uri="{FF2B5EF4-FFF2-40B4-BE49-F238E27FC236}">
                <a16:creationId xmlns:a16="http://schemas.microsoft.com/office/drawing/2014/main" id="{322A0C31-8066-4901-A965-0B93D4AE0060}"/>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4" name="灯片编号占位符 3">
            <a:extLst>
              <a:ext uri="{FF2B5EF4-FFF2-40B4-BE49-F238E27FC236}">
                <a16:creationId xmlns:a16="http://schemas.microsoft.com/office/drawing/2014/main" id="{9D4935BA-1919-4B65-935E-3B7C596EDEBF}"/>
              </a:ext>
            </a:extLst>
          </p:cNvPr>
          <p:cNvSpPr>
            <a:spLocks noGrp="1"/>
          </p:cNvSpPr>
          <p:nvPr>
            <p:ph type="sldNum" sz="quarter" idx="12"/>
          </p:nvPr>
        </p:nvSpPr>
        <p:spPr/>
        <p:txBody>
          <a:bodyPr/>
          <a:lstStyle/>
          <a:p>
            <a:fld id="{A379167F-0E9D-4B64-BC75-927482D095DB}" type="slidenum">
              <a:rPr lang="zh-CN" altLang="en-US" smtClean="0"/>
              <a:t>15</a:t>
            </a:fld>
            <a:endParaRPr lang="zh-CN" altLang="en-US"/>
          </a:p>
        </p:txBody>
      </p:sp>
    </p:spTree>
    <p:extLst>
      <p:ext uri="{BB962C8B-B14F-4D97-AF65-F5344CB8AC3E}">
        <p14:creationId xmlns:p14="http://schemas.microsoft.com/office/powerpoint/2010/main" val="45291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dirty="0"/>
            </a:br>
            <a:r>
              <a:rPr lang="zh-CN" altLang="en-US" dirty="0"/>
              <a:t>混联机构机器人的应用</a:t>
            </a:r>
          </a:p>
        </p:txBody>
      </p:sp>
      <p:pic>
        <p:nvPicPr>
          <p:cNvPr id="3" name="Picture 5" descr="http://www.cas.cn/zkyzs/2017/08/113/cmsm/201708/W02017080753107470207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803" y="2108101"/>
            <a:ext cx="3972626" cy="264179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EB951EB-BC25-4B74-89BA-42A76482E77D}"/>
              </a:ext>
            </a:extLst>
          </p:cNvPr>
          <p:cNvSpPr txBox="1"/>
          <p:nvPr/>
        </p:nvSpPr>
        <p:spPr>
          <a:xfrm>
            <a:off x="6382544" y="1788202"/>
            <a:ext cx="2304256" cy="3785652"/>
          </a:xfrm>
          <a:prstGeom prst="rect">
            <a:avLst/>
          </a:prstGeom>
          <a:noFill/>
        </p:spPr>
        <p:txBody>
          <a:bodyPr wrap="square" rtlCol="0">
            <a:spAutoFit/>
          </a:bodyPr>
          <a:lstStyle/>
          <a:p>
            <a:r>
              <a:rPr lang="en-US" altLang="zh-CN" sz="2400" dirty="0"/>
              <a:t>FAST</a:t>
            </a:r>
            <a:r>
              <a:rPr lang="zh-CN" altLang="en-US" sz="2400" dirty="0"/>
              <a:t>馈源支撑机构：</a:t>
            </a:r>
            <a:endParaRPr lang="en-US" altLang="zh-CN" sz="2400" dirty="0"/>
          </a:p>
          <a:p>
            <a:r>
              <a:rPr lang="zh-CN" altLang="en-US" sz="2400" dirty="0"/>
              <a:t>由</a:t>
            </a:r>
            <a:r>
              <a:rPr lang="en-US" altLang="zh-CN" sz="2400" dirty="0"/>
              <a:t>6</a:t>
            </a:r>
            <a:r>
              <a:rPr lang="zh-CN" altLang="en-US" sz="2400" dirty="0"/>
              <a:t>索并联机构、</a:t>
            </a:r>
            <a:r>
              <a:rPr lang="en-US" altLang="zh-CN" sz="2400" dirty="0"/>
              <a:t>AB</a:t>
            </a:r>
            <a:r>
              <a:rPr lang="zh-CN" altLang="en-US" sz="2400" dirty="0"/>
              <a:t>转环和</a:t>
            </a:r>
            <a:r>
              <a:rPr lang="en-US" altLang="zh-CN" sz="2400" dirty="0"/>
              <a:t>STEWART</a:t>
            </a:r>
            <a:r>
              <a:rPr lang="zh-CN" altLang="en-US" sz="2400" dirty="0"/>
              <a:t>平台串联组成；可以完成跨度</a:t>
            </a:r>
            <a:r>
              <a:rPr lang="en-US" altLang="zh-CN" sz="2400" dirty="0"/>
              <a:t>300</a:t>
            </a:r>
            <a:r>
              <a:rPr lang="zh-CN" altLang="en-US" sz="2400" dirty="0"/>
              <a:t>米范围的轨迹跟踪运动，精度达到</a:t>
            </a:r>
            <a:r>
              <a:rPr lang="en-US" altLang="zh-CN" sz="2400" dirty="0"/>
              <a:t>10mm</a:t>
            </a:r>
            <a:r>
              <a:rPr lang="zh-CN" altLang="en-US" sz="2400" dirty="0"/>
              <a:t>。</a:t>
            </a:r>
          </a:p>
        </p:txBody>
      </p:sp>
      <p:sp>
        <p:nvSpPr>
          <p:cNvPr id="5" name="Rectangle 4">
            <a:extLst>
              <a:ext uri="{FF2B5EF4-FFF2-40B4-BE49-F238E27FC236}">
                <a16:creationId xmlns:a16="http://schemas.microsoft.com/office/drawing/2014/main" id="{CB7C09F4-22D1-482C-9A2B-7661927D11AC}"/>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6" name="灯片编号占位符 5">
            <a:extLst>
              <a:ext uri="{FF2B5EF4-FFF2-40B4-BE49-F238E27FC236}">
                <a16:creationId xmlns:a16="http://schemas.microsoft.com/office/drawing/2014/main" id="{57DFF2DF-02AB-422C-A153-8EA2C1C24F0B}"/>
              </a:ext>
            </a:extLst>
          </p:cNvPr>
          <p:cNvSpPr>
            <a:spLocks noGrp="1"/>
          </p:cNvSpPr>
          <p:nvPr>
            <p:ph type="sldNum" sz="quarter" idx="12"/>
          </p:nvPr>
        </p:nvSpPr>
        <p:spPr/>
        <p:txBody>
          <a:bodyPr/>
          <a:lstStyle/>
          <a:p>
            <a:fld id="{A379167F-0E9D-4B64-BC75-927482D095DB}" type="slidenum">
              <a:rPr lang="zh-CN" altLang="en-US" smtClean="0"/>
              <a:t>16</a:t>
            </a:fld>
            <a:endParaRPr lang="zh-CN" altLang="en-US"/>
          </a:p>
        </p:txBody>
      </p:sp>
      <p:pic>
        <p:nvPicPr>
          <p:cNvPr id="7" name="图片 6">
            <a:extLst>
              <a:ext uri="{FF2B5EF4-FFF2-40B4-BE49-F238E27FC236}">
                <a16:creationId xmlns:a16="http://schemas.microsoft.com/office/drawing/2014/main" id="{0F9B08E0-19C4-4C59-B1CA-136085AA0916}"/>
              </a:ext>
            </a:extLst>
          </p:cNvPr>
          <p:cNvPicPr>
            <a:picLocks noChangeAspect="1"/>
          </p:cNvPicPr>
          <p:nvPr/>
        </p:nvPicPr>
        <p:blipFill rotWithShape="1">
          <a:blip r:embed="rId3">
            <a:extLst>
              <a:ext uri="{28A0092B-C50C-407E-A947-70E740481C1C}">
                <a14:useLocalDpi xmlns:a14="http://schemas.microsoft.com/office/drawing/2010/main" val="0"/>
              </a:ext>
            </a:extLst>
          </a:blip>
          <a:srcRect l="14563" t="14156" r="3572" b="15785"/>
          <a:stretch/>
        </p:blipFill>
        <p:spPr>
          <a:xfrm>
            <a:off x="96051" y="2060847"/>
            <a:ext cx="2274752" cy="2712951"/>
          </a:xfrm>
          <a:prstGeom prst="rect">
            <a:avLst/>
          </a:prstGeom>
        </p:spPr>
      </p:pic>
      <p:sp>
        <p:nvSpPr>
          <p:cNvPr id="8" name="文本框 7">
            <a:extLst>
              <a:ext uri="{FF2B5EF4-FFF2-40B4-BE49-F238E27FC236}">
                <a16:creationId xmlns:a16="http://schemas.microsoft.com/office/drawing/2014/main" id="{19633A0F-630C-48E3-A28F-66500A46DF24}"/>
              </a:ext>
            </a:extLst>
          </p:cNvPr>
          <p:cNvSpPr txBox="1"/>
          <p:nvPr/>
        </p:nvSpPr>
        <p:spPr>
          <a:xfrm>
            <a:off x="95720" y="5085184"/>
            <a:ext cx="2432076" cy="369332"/>
          </a:xfrm>
          <a:prstGeom prst="rect">
            <a:avLst/>
          </a:prstGeom>
          <a:noFill/>
        </p:spPr>
        <p:txBody>
          <a:bodyPr wrap="none" rtlCol="0">
            <a:spAutoFit/>
          </a:bodyPr>
          <a:lstStyle/>
          <a:p>
            <a:r>
              <a:rPr lang="en-US" altLang="zh-CN" dirty="0"/>
              <a:t>1 </a:t>
            </a:r>
            <a:r>
              <a:rPr lang="zh-CN" altLang="en-US" dirty="0"/>
              <a:t>局部并联混联机械手</a:t>
            </a:r>
          </a:p>
        </p:txBody>
      </p:sp>
      <p:sp>
        <p:nvSpPr>
          <p:cNvPr id="9" name="矩形 8">
            <a:extLst>
              <a:ext uri="{FF2B5EF4-FFF2-40B4-BE49-F238E27FC236}">
                <a16:creationId xmlns:a16="http://schemas.microsoft.com/office/drawing/2014/main" id="{B8B613C1-3EC9-4EBE-8CFD-FABE195D019D}"/>
              </a:ext>
            </a:extLst>
          </p:cNvPr>
          <p:cNvSpPr/>
          <p:nvPr/>
        </p:nvSpPr>
        <p:spPr>
          <a:xfrm>
            <a:off x="3345045" y="5085184"/>
            <a:ext cx="2181879" cy="369332"/>
          </a:xfrm>
          <a:prstGeom prst="rect">
            <a:avLst/>
          </a:prstGeom>
        </p:spPr>
        <p:txBody>
          <a:bodyPr wrap="none">
            <a:spAutoFit/>
          </a:bodyPr>
          <a:lstStyle/>
          <a:p>
            <a:r>
              <a:rPr lang="en-US" altLang="zh-CN" dirty="0"/>
              <a:t>2 FAST</a:t>
            </a:r>
            <a:r>
              <a:rPr lang="zh-CN" altLang="en-US" dirty="0"/>
              <a:t>馈源支撑机构</a:t>
            </a:r>
          </a:p>
        </p:txBody>
      </p:sp>
    </p:spTree>
    <p:extLst>
      <p:ext uri="{BB962C8B-B14F-4D97-AF65-F5344CB8AC3E}">
        <p14:creationId xmlns:p14="http://schemas.microsoft.com/office/powerpoint/2010/main" val="523387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Oval 3" descr="花岗岩"/>
          <p:cNvSpPr>
            <a:spLocks noChangeArrowheads="1"/>
          </p:cNvSpPr>
          <p:nvPr/>
        </p:nvSpPr>
        <p:spPr bwMode="auto">
          <a:xfrm>
            <a:off x="971600" y="1340768"/>
            <a:ext cx="7127875" cy="3527425"/>
          </a:xfrm>
          <a:prstGeom prst="ellipse">
            <a:avLst/>
          </a:prstGeom>
          <a:blipFill dpi="0" rotWithShape="1">
            <a:blip r:embed="rId2"/>
            <a:srcRect/>
            <a:tile tx="0" ty="0" sx="100000" sy="100000" flip="none" algn="tl"/>
          </a:blipFill>
          <a:ln w="1905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zh-CN" altLang="en-US" sz="4000" b="1" dirty="0">
                <a:solidFill>
                  <a:srgbClr val="FC3A3A"/>
                </a:solidFill>
                <a:effectLst>
                  <a:outerShdw blurRad="38100" dist="38100" dir="2700000" algn="tl">
                    <a:srgbClr val="000000"/>
                  </a:outerShdw>
                </a:effectLst>
                <a:ea typeface="宋体" pitchFamily="2" charset="-122"/>
              </a:rPr>
              <a:t>按机器人的感知能力来分</a:t>
            </a:r>
            <a:endParaRPr kumimoji="1" lang="en-US" altLang="zh-CN" sz="4000" b="1" dirty="0">
              <a:solidFill>
                <a:srgbClr val="FC3A3A"/>
              </a:solidFill>
              <a:effectLst>
                <a:outerShdw blurRad="38100" dist="38100" dir="2700000" algn="tl">
                  <a:srgbClr val="000000"/>
                </a:outerShdw>
              </a:effectLst>
              <a:ea typeface="宋体" pitchFamily="2" charset="-122"/>
            </a:endParaRPr>
          </a:p>
          <a:p>
            <a:r>
              <a:rPr kumimoji="1" lang="zh-CN" altLang="en-US" sz="4000" b="1" dirty="0">
                <a:solidFill>
                  <a:srgbClr val="FC3A3A"/>
                </a:solidFill>
                <a:effectLst>
                  <a:outerShdw blurRad="38100" dist="38100" dir="2700000" algn="tl">
                    <a:srgbClr val="000000"/>
                  </a:outerShdw>
                </a:effectLst>
                <a:ea typeface="宋体" pitchFamily="2" charset="-122"/>
              </a:rPr>
              <a:t>（主要针对工业机器人）</a:t>
            </a:r>
          </a:p>
        </p:txBody>
      </p:sp>
      <p:sp>
        <p:nvSpPr>
          <p:cNvPr id="3" name="Rectangle 4">
            <a:extLst>
              <a:ext uri="{FF2B5EF4-FFF2-40B4-BE49-F238E27FC236}">
                <a16:creationId xmlns:a16="http://schemas.microsoft.com/office/drawing/2014/main" id="{381DE23B-1688-4652-852A-B3B829EC3339}"/>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A48C8A23-E6D9-469C-816C-53F71118AAEB}"/>
              </a:ext>
            </a:extLst>
          </p:cNvPr>
          <p:cNvSpPr>
            <a:spLocks noGrp="1"/>
          </p:cNvSpPr>
          <p:nvPr>
            <p:ph type="sldNum" sz="quarter" idx="12"/>
          </p:nvPr>
        </p:nvSpPr>
        <p:spPr/>
        <p:txBody>
          <a:bodyPr/>
          <a:lstStyle/>
          <a:p>
            <a:fld id="{A379167F-0E9D-4B64-BC75-927482D095DB}" type="slidenum">
              <a:rPr lang="zh-CN" altLang="en-US" smtClean="0"/>
              <a:t>17</a:t>
            </a:fld>
            <a:endParaRPr lang="zh-CN" altLang="en-US"/>
          </a:p>
        </p:txBody>
      </p:sp>
    </p:spTree>
    <p:extLst>
      <p:ext uri="{BB962C8B-B14F-4D97-AF65-F5344CB8AC3E}">
        <p14:creationId xmlns:p14="http://schemas.microsoft.com/office/powerpoint/2010/main" val="3530279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545B47-46AF-4C7B-9DBC-26850C645925}"/>
              </a:ext>
            </a:extLst>
          </p:cNvPr>
          <p:cNvSpPr>
            <a:spLocks noGrp="1"/>
          </p:cNvSpPr>
          <p:nvPr>
            <p:ph type="title"/>
          </p:nvPr>
        </p:nvSpPr>
        <p:spPr/>
        <p:txBody>
          <a:bodyPr>
            <a:normAutofit fontScale="90000"/>
          </a:bodyPr>
          <a:lstStyle/>
          <a:p>
            <a:br>
              <a:rPr lang="en-US" altLang="zh-CN" dirty="0"/>
            </a:br>
            <a:r>
              <a:rPr lang="zh-CN" altLang="en-US" dirty="0"/>
              <a:t>机器人的智能水平</a:t>
            </a:r>
          </a:p>
        </p:txBody>
      </p:sp>
      <p:sp>
        <p:nvSpPr>
          <p:cNvPr id="4" name="内容占位符 3">
            <a:extLst>
              <a:ext uri="{FF2B5EF4-FFF2-40B4-BE49-F238E27FC236}">
                <a16:creationId xmlns:a16="http://schemas.microsoft.com/office/drawing/2014/main" id="{7C63A8C9-0BA6-4530-8620-C600E9686661}"/>
              </a:ext>
            </a:extLst>
          </p:cNvPr>
          <p:cNvSpPr>
            <a:spLocks noGrp="1"/>
          </p:cNvSpPr>
          <p:nvPr>
            <p:ph idx="1"/>
          </p:nvPr>
        </p:nvSpPr>
        <p:spPr>
          <a:xfrm>
            <a:off x="539552" y="1844824"/>
            <a:ext cx="8229600" cy="4525963"/>
          </a:xfrm>
        </p:spPr>
        <p:txBody>
          <a:bodyPr/>
          <a:lstStyle/>
          <a:p>
            <a:r>
              <a:rPr lang="zh-CN" altLang="en-US" b="1" dirty="0">
                <a:solidFill>
                  <a:srgbClr val="FF0066"/>
                </a:solidFill>
              </a:rPr>
              <a:t>第一代机器人是“示教再现”型</a:t>
            </a:r>
            <a:endParaRPr lang="en-US" altLang="zh-CN" b="1" dirty="0">
              <a:solidFill>
                <a:srgbClr val="FF0066"/>
              </a:solidFill>
            </a:endParaRPr>
          </a:p>
          <a:p>
            <a:r>
              <a:rPr lang="zh-CN" altLang="en-US" b="1" dirty="0">
                <a:solidFill>
                  <a:srgbClr val="FF0066"/>
                </a:solidFill>
                <a:latin typeface="宋体" panose="02010600030101010101" pitchFamily="2" charset="-122"/>
              </a:rPr>
              <a:t>第二代机器人具有环境感知能力</a:t>
            </a:r>
            <a:endParaRPr lang="en-US" altLang="zh-CN" b="1" dirty="0">
              <a:solidFill>
                <a:srgbClr val="FF0066"/>
              </a:solidFill>
              <a:latin typeface="宋体" panose="02010600030101010101" pitchFamily="2" charset="-122"/>
            </a:endParaRPr>
          </a:p>
          <a:p>
            <a:r>
              <a:rPr lang="zh-CN" altLang="en-US" b="1" dirty="0">
                <a:solidFill>
                  <a:srgbClr val="FF0066"/>
                </a:solidFill>
                <a:latin typeface="宋体" panose="02010600030101010101" pitchFamily="2" charset="-122"/>
              </a:rPr>
              <a:t>第三代机器人具有学习和认知能力</a:t>
            </a:r>
            <a:endParaRPr lang="en-US" altLang="zh-CN" b="1" dirty="0">
              <a:solidFill>
                <a:srgbClr val="FF0066"/>
              </a:solidFill>
            </a:endParaRPr>
          </a:p>
          <a:p>
            <a:endParaRPr lang="zh-CN" altLang="en-US" dirty="0"/>
          </a:p>
        </p:txBody>
      </p:sp>
      <p:sp>
        <p:nvSpPr>
          <p:cNvPr id="5" name="Rectangle 4">
            <a:extLst>
              <a:ext uri="{FF2B5EF4-FFF2-40B4-BE49-F238E27FC236}">
                <a16:creationId xmlns:a16="http://schemas.microsoft.com/office/drawing/2014/main" id="{93284AC5-BDE7-449D-BFBC-E362A214A94E}"/>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3" name="灯片编号占位符 2">
            <a:extLst>
              <a:ext uri="{FF2B5EF4-FFF2-40B4-BE49-F238E27FC236}">
                <a16:creationId xmlns:a16="http://schemas.microsoft.com/office/drawing/2014/main" id="{C581F141-D8F9-4A83-B5A4-BE32F64F76B5}"/>
              </a:ext>
            </a:extLst>
          </p:cNvPr>
          <p:cNvSpPr>
            <a:spLocks noGrp="1"/>
          </p:cNvSpPr>
          <p:nvPr>
            <p:ph type="sldNum" sz="quarter" idx="12"/>
          </p:nvPr>
        </p:nvSpPr>
        <p:spPr/>
        <p:txBody>
          <a:bodyPr/>
          <a:lstStyle/>
          <a:p>
            <a:fld id="{A379167F-0E9D-4B64-BC75-927482D095DB}" type="slidenum">
              <a:rPr lang="zh-CN" altLang="en-US" smtClean="0"/>
              <a:t>18</a:t>
            </a:fld>
            <a:endParaRPr lang="zh-CN" altLang="en-US"/>
          </a:p>
        </p:txBody>
      </p:sp>
    </p:spTree>
    <p:extLst>
      <p:ext uri="{BB962C8B-B14F-4D97-AF65-F5344CB8AC3E}">
        <p14:creationId xmlns:p14="http://schemas.microsoft.com/office/powerpoint/2010/main" val="2736418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CE1742-ABAF-4F8E-A722-159D3C91794D}"/>
              </a:ext>
            </a:extLst>
          </p:cNvPr>
          <p:cNvSpPr>
            <a:spLocks noGrp="1"/>
          </p:cNvSpPr>
          <p:nvPr>
            <p:ph type="title"/>
          </p:nvPr>
        </p:nvSpPr>
        <p:spPr/>
        <p:txBody>
          <a:bodyPr/>
          <a:lstStyle/>
          <a:p>
            <a:r>
              <a:rPr lang="zh-CN" altLang="en-US" dirty="0"/>
              <a:t>示教再现机器人特点</a:t>
            </a:r>
          </a:p>
        </p:txBody>
      </p:sp>
      <p:sp>
        <p:nvSpPr>
          <p:cNvPr id="3" name="内容占位符 2">
            <a:extLst>
              <a:ext uri="{FF2B5EF4-FFF2-40B4-BE49-F238E27FC236}">
                <a16:creationId xmlns:a16="http://schemas.microsoft.com/office/drawing/2014/main" id="{B78A3A15-CADC-41CB-B000-DBA32F23833D}"/>
              </a:ext>
            </a:extLst>
          </p:cNvPr>
          <p:cNvSpPr>
            <a:spLocks noGrp="1"/>
          </p:cNvSpPr>
          <p:nvPr>
            <p:ph idx="1"/>
          </p:nvPr>
        </p:nvSpPr>
        <p:spPr/>
        <p:txBody>
          <a:bodyPr>
            <a:normAutofit fontScale="85000" lnSpcReduction="10000"/>
          </a:bodyPr>
          <a:lstStyle/>
          <a:p>
            <a:pPr marL="0" indent="0">
              <a:lnSpc>
                <a:spcPct val="110000"/>
              </a:lnSpc>
              <a:buNone/>
            </a:pPr>
            <a:r>
              <a:rPr lang="en-US" altLang="zh-CN" dirty="0"/>
              <a:t>         </a:t>
            </a:r>
            <a:r>
              <a:rPr lang="zh-CN" altLang="en-US" dirty="0"/>
              <a:t>这类机器人能够按照人类预先示教的轨迹、行为、顺序和速度重复作业。示教可以由操作员“手把手”地进行，比如，操作人员抓住机器人上的喷枪，沿喷漆路线示范一遍，机器人记住了这一连串运动，工作时，自动重复这些运动，从而完成给定位置的喷漆工作。这种方式即是所谓的“直接示教”。</a:t>
            </a:r>
          </a:p>
          <a:p>
            <a:pPr marL="0" indent="0">
              <a:lnSpc>
                <a:spcPct val="110000"/>
              </a:lnSpc>
              <a:buNone/>
            </a:pPr>
            <a:r>
              <a:rPr lang="zh-CN" altLang="en-US" dirty="0"/>
              <a:t>        但是，比较普遍的方式是通过示教器示教。操作人员利用示教器上的开关或键盘来控制机器人一步一步地运动，机器人自动记录下每一步，然后重复。</a:t>
            </a:r>
          </a:p>
          <a:p>
            <a:pPr marL="0" indent="0">
              <a:lnSpc>
                <a:spcPct val="110000"/>
              </a:lnSpc>
              <a:buNone/>
            </a:pPr>
            <a:r>
              <a:rPr lang="zh-CN" altLang="en-US" dirty="0"/>
              <a:t>       目前在工业现场应用的机器人大多属于第一代。</a:t>
            </a:r>
          </a:p>
        </p:txBody>
      </p:sp>
      <p:sp>
        <p:nvSpPr>
          <p:cNvPr id="4" name="Rectangle 4">
            <a:extLst>
              <a:ext uri="{FF2B5EF4-FFF2-40B4-BE49-F238E27FC236}">
                <a16:creationId xmlns:a16="http://schemas.microsoft.com/office/drawing/2014/main" id="{D93EFAB9-B984-41A0-849B-3345993C3192}"/>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5" name="灯片编号占位符 4">
            <a:extLst>
              <a:ext uri="{FF2B5EF4-FFF2-40B4-BE49-F238E27FC236}">
                <a16:creationId xmlns:a16="http://schemas.microsoft.com/office/drawing/2014/main" id="{7781C036-3032-4251-9589-A88C14FF3810}"/>
              </a:ext>
            </a:extLst>
          </p:cNvPr>
          <p:cNvSpPr>
            <a:spLocks noGrp="1"/>
          </p:cNvSpPr>
          <p:nvPr>
            <p:ph type="sldNum" sz="quarter" idx="12"/>
          </p:nvPr>
        </p:nvSpPr>
        <p:spPr/>
        <p:txBody>
          <a:bodyPr/>
          <a:lstStyle/>
          <a:p>
            <a:fld id="{A379167F-0E9D-4B64-BC75-927482D095DB}" type="slidenum">
              <a:rPr lang="zh-CN" altLang="en-US" smtClean="0"/>
              <a:t>19</a:t>
            </a:fld>
            <a:endParaRPr lang="zh-CN" altLang="en-US"/>
          </a:p>
        </p:txBody>
      </p:sp>
    </p:spTree>
    <p:extLst>
      <p:ext uri="{BB962C8B-B14F-4D97-AF65-F5344CB8AC3E}">
        <p14:creationId xmlns:p14="http://schemas.microsoft.com/office/powerpoint/2010/main" val="1443150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Autofit/>
          </a:bodyPr>
          <a:lstStyle/>
          <a:p>
            <a:pPr algn="l">
              <a:lnSpc>
                <a:spcPct val="125000"/>
              </a:lnSpc>
            </a:pPr>
            <a:r>
              <a:rPr lang="zh-CN" altLang="en-US" sz="3600" b="1" dirty="0">
                <a:latin typeface="黑体" panose="02010609060101010101" pitchFamily="49" charset="-122"/>
                <a:ea typeface="黑体" panose="02010609060101010101" pitchFamily="49" charset="-122"/>
              </a:rPr>
              <a:t>本章内容</a:t>
            </a:r>
          </a:p>
        </p:txBody>
      </p:sp>
      <p:sp>
        <p:nvSpPr>
          <p:cNvPr id="3" name="内容占位符 2"/>
          <p:cNvSpPr>
            <a:spLocks noGrp="1"/>
          </p:cNvSpPr>
          <p:nvPr>
            <p:ph idx="1"/>
          </p:nvPr>
        </p:nvSpPr>
        <p:spPr/>
        <p:txBody>
          <a:bodyPr>
            <a:normAutofit/>
          </a:bodyPr>
          <a:lstStyle/>
          <a:p>
            <a:pPr marL="0" indent="0">
              <a:buNone/>
            </a:pPr>
            <a:r>
              <a:rPr lang="en-US" altLang="zh-CN" dirty="0"/>
              <a:t>1.1 </a:t>
            </a:r>
            <a:r>
              <a:rPr lang="zh-CN" altLang="en-US" dirty="0"/>
              <a:t>机器人的发展历程</a:t>
            </a:r>
            <a:endParaRPr lang="en-US" altLang="zh-CN" dirty="0"/>
          </a:p>
          <a:p>
            <a:pPr marL="0" indent="0">
              <a:buNone/>
            </a:pPr>
            <a:r>
              <a:rPr lang="en-US" altLang="zh-CN" dirty="0"/>
              <a:t>1.2 </a:t>
            </a:r>
            <a:r>
              <a:rPr lang="zh-CN" altLang="en-US" dirty="0"/>
              <a:t>机器人分类及系统组成</a:t>
            </a:r>
            <a:endParaRPr lang="en-US" altLang="zh-CN" dirty="0"/>
          </a:p>
          <a:p>
            <a:pPr marL="0" indent="0">
              <a:buNone/>
            </a:pPr>
            <a:r>
              <a:rPr lang="en-US" altLang="zh-CN" dirty="0"/>
              <a:t>1.3 </a:t>
            </a:r>
            <a:r>
              <a:rPr lang="zh-CN" altLang="en-US" dirty="0"/>
              <a:t>机器人的应用现状及未来</a:t>
            </a:r>
            <a:endParaRPr lang="en-US" altLang="zh-CN" dirty="0"/>
          </a:p>
          <a:p>
            <a:pPr lvl="1"/>
            <a:r>
              <a:rPr lang="zh-CN" altLang="en-US" dirty="0"/>
              <a:t>工业机器人应用现状</a:t>
            </a:r>
            <a:endParaRPr lang="en-US" altLang="zh-CN" dirty="0"/>
          </a:p>
          <a:p>
            <a:pPr lvl="1"/>
            <a:r>
              <a:rPr lang="zh-CN" altLang="en-US" dirty="0"/>
              <a:t>服务机器人应用现状</a:t>
            </a:r>
            <a:endParaRPr lang="en-US" altLang="zh-CN" dirty="0"/>
          </a:p>
          <a:p>
            <a:pPr lvl="1"/>
            <a:r>
              <a:rPr lang="zh-CN" altLang="en-US" dirty="0"/>
              <a:t>特种机器人应用现状</a:t>
            </a:r>
            <a:endParaRPr lang="en-US" altLang="zh-CN" dirty="0"/>
          </a:p>
          <a:p>
            <a:pPr marL="0" indent="0">
              <a:buNone/>
            </a:pPr>
            <a:r>
              <a:rPr lang="en-US" altLang="zh-CN" dirty="0"/>
              <a:t>1.4 </a:t>
            </a:r>
            <a:r>
              <a:rPr lang="zh-CN" altLang="en-US" dirty="0"/>
              <a:t>课程内容及考核</a:t>
            </a:r>
            <a:endParaRPr lang="en-US" altLang="zh-CN" dirty="0"/>
          </a:p>
          <a:p>
            <a:pPr lvl="1"/>
            <a:endParaRPr lang="en-US" altLang="zh-CN" dirty="0"/>
          </a:p>
          <a:p>
            <a:pPr marL="0" indent="0">
              <a:buNone/>
            </a:pPr>
            <a:endParaRPr lang="zh-CN" altLang="en-US" dirty="0"/>
          </a:p>
        </p:txBody>
      </p:sp>
      <p:sp>
        <p:nvSpPr>
          <p:cNvPr id="4" name="灯片编号占位符 3">
            <a:extLst>
              <a:ext uri="{FF2B5EF4-FFF2-40B4-BE49-F238E27FC236}">
                <a16:creationId xmlns:a16="http://schemas.microsoft.com/office/drawing/2014/main" id="{37F92664-0868-4592-B83E-97C8C0FF6E04}"/>
              </a:ext>
            </a:extLst>
          </p:cNvPr>
          <p:cNvSpPr>
            <a:spLocks noGrp="1"/>
          </p:cNvSpPr>
          <p:nvPr>
            <p:ph type="sldNum" sz="quarter" idx="12"/>
          </p:nvPr>
        </p:nvSpPr>
        <p:spPr/>
        <p:txBody>
          <a:bodyPr/>
          <a:lstStyle/>
          <a:p>
            <a:fld id="{A379167F-0E9D-4B64-BC75-927482D095DB}" type="slidenum">
              <a:rPr lang="zh-CN" altLang="en-US" smtClean="0"/>
              <a:t>2</a:t>
            </a:fld>
            <a:endParaRPr lang="zh-CN" altLang="en-US"/>
          </a:p>
        </p:txBody>
      </p:sp>
    </p:spTree>
    <p:extLst>
      <p:ext uri="{BB962C8B-B14F-4D97-AF65-F5344CB8AC3E}">
        <p14:creationId xmlns:p14="http://schemas.microsoft.com/office/powerpoint/2010/main" val="3245994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D0227FD-FEB3-4A45-979C-D30AAC10E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3068960"/>
            <a:ext cx="4104479" cy="3418111"/>
          </a:xfrm>
          <a:prstGeom prst="rect">
            <a:avLst/>
          </a:prstGeom>
        </p:spPr>
      </p:pic>
      <p:sp>
        <p:nvSpPr>
          <p:cNvPr id="4" name="文本框 3">
            <a:extLst>
              <a:ext uri="{FF2B5EF4-FFF2-40B4-BE49-F238E27FC236}">
                <a16:creationId xmlns:a16="http://schemas.microsoft.com/office/drawing/2014/main" id="{752022F9-B7FF-4074-8AF5-65F49C7DBDFA}"/>
              </a:ext>
            </a:extLst>
          </p:cNvPr>
          <p:cNvSpPr txBox="1"/>
          <p:nvPr/>
        </p:nvSpPr>
        <p:spPr>
          <a:xfrm>
            <a:off x="5436096" y="1484784"/>
            <a:ext cx="3006918" cy="584775"/>
          </a:xfrm>
          <a:prstGeom prst="rect">
            <a:avLst/>
          </a:prstGeom>
          <a:noFill/>
        </p:spPr>
        <p:txBody>
          <a:bodyPr wrap="square" rtlCol="0">
            <a:spAutoFit/>
          </a:bodyPr>
          <a:lstStyle/>
          <a:p>
            <a:r>
              <a:rPr lang="zh-CN" altLang="en-US" sz="3200" dirty="0"/>
              <a:t>机器人示教器</a:t>
            </a:r>
          </a:p>
        </p:txBody>
      </p:sp>
      <p:pic>
        <p:nvPicPr>
          <p:cNvPr id="5" name="Picture 7" descr="5">
            <a:extLst>
              <a:ext uri="{FF2B5EF4-FFF2-40B4-BE49-F238E27FC236}">
                <a16:creationId xmlns:a16="http://schemas.microsoft.com/office/drawing/2014/main" id="{D9EA8469-0F1B-4EAF-9EFD-CD2F80AAFB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400" r="5901"/>
          <a:stretch/>
        </p:blipFill>
        <p:spPr bwMode="auto">
          <a:xfrm>
            <a:off x="323528" y="764704"/>
            <a:ext cx="4282063" cy="56166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E710AFA6-C555-410D-B3DA-08986290F4D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56E6B44C-AC8A-4F30-9ACC-E61C806B40F6}"/>
              </a:ext>
            </a:extLst>
          </p:cNvPr>
          <p:cNvSpPr>
            <a:spLocks noGrp="1"/>
          </p:cNvSpPr>
          <p:nvPr>
            <p:ph type="sldNum" sz="quarter" idx="12"/>
          </p:nvPr>
        </p:nvSpPr>
        <p:spPr/>
        <p:txBody>
          <a:bodyPr/>
          <a:lstStyle/>
          <a:p>
            <a:fld id="{A379167F-0E9D-4B64-BC75-927482D095DB}" type="slidenum">
              <a:rPr lang="zh-CN" altLang="en-US" smtClean="0"/>
              <a:t>20</a:t>
            </a:fld>
            <a:endParaRPr lang="zh-CN" altLang="en-US"/>
          </a:p>
        </p:txBody>
      </p:sp>
    </p:spTree>
    <p:extLst>
      <p:ext uri="{BB962C8B-B14F-4D97-AF65-F5344CB8AC3E}">
        <p14:creationId xmlns:p14="http://schemas.microsoft.com/office/powerpoint/2010/main" val="490521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idx="4294967295"/>
          </p:nvPr>
        </p:nvSpPr>
        <p:spPr>
          <a:xfrm>
            <a:off x="2032000" y="150018"/>
            <a:ext cx="5329237" cy="1223963"/>
          </a:xfrm>
        </p:spPr>
        <p:txBody>
          <a:bodyPr/>
          <a:lstStyle/>
          <a:p>
            <a:r>
              <a:rPr lang="zh-CN" altLang="en-US" dirty="0">
                <a:latin typeface="宋体" charset="-122"/>
              </a:rPr>
              <a:t>示教器按键</a:t>
            </a:r>
          </a:p>
        </p:txBody>
      </p:sp>
      <p:pic>
        <p:nvPicPr>
          <p:cNvPr id="64516" name="Picture 4" descr="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0" y="1193800"/>
            <a:ext cx="9144000" cy="566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a:extLst>
              <a:ext uri="{FF2B5EF4-FFF2-40B4-BE49-F238E27FC236}">
                <a16:creationId xmlns:a16="http://schemas.microsoft.com/office/drawing/2014/main" id="{FF5AC423-199A-41F4-AAD9-32FA8750E17D}"/>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559B001F-CCE4-4E04-94B7-0D4320AEE911}"/>
              </a:ext>
            </a:extLst>
          </p:cNvPr>
          <p:cNvSpPr>
            <a:spLocks noGrp="1"/>
          </p:cNvSpPr>
          <p:nvPr>
            <p:ph type="sldNum" sz="quarter" idx="12"/>
          </p:nvPr>
        </p:nvSpPr>
        <p:spPr/>
        <p:txBody>
          <a:bodyPr/>
          <a:lstStyle/>
          <a:p>
            <a:fld id="{A379167F-0E9D-4B64-BC75-927482D095DB}" type="slidenum">
              <a:rPr lang="zh-CN" altLang="en-US" smtClean="0"/>
              <a:t>21</a:t>
            </a:fld>
            <a:endParaRPr lang="zh-CN" altLang="en-US"/>
          </a:p>
        </p:txBody>
      </p:sp>
    </p:spTree>
    <p:extLst>
      <p:ext uri="{BB962C8B-B14F-4D97-AF65-F5344CB8AC3E}">
        <p14:creationId xmlns:p14="http://schemas.microsoft.com/office/powerpoint/2010/main" val="256293203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idx="4294967295"/>
          </p:nvPr>
        </p:nvSpPr>
        <p:spPr>
          <a:xfrm>
            <a:off x="2232025" y="476250"/>
            <a:ext cx="6911975" cy="836613"/>
          </a:xfrm>
        </p:spPr>
        <p:txBody>
          <a:bodyPr/>
          <a:lstStyle/>
          <a:p>
            <a:r>
              <a:rPr lang="zh-CN" altLang="en-US" sz="4000" dirty="0">
                <a:latin typeface="宋体" charset="-122"/>
              </a:rPr>
              <a:t>示教器按键</a:t>
            </a:r>
          </a:p>
        </p:txBody>
      </p:sp>
      <p:pic>
        <p:nvPicPr>
          <p:cNvPr id="65545" name="Picture 9" descr="j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341438"/>
            <a:ext cx="7993063" cy="50403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BA31D9F-2515-4BDB-BCFA-C087F99070DA}"/>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AE4D2829-670C-4E04-AB3F-4E7BBD2438B6}"/>
              </a:ext>
            </a:extLst>
          </p:cNvPr>
          <p:cNvSpPr>
            <a:spLocks noGrp="1"/>
          </p:cNvSpPr>
          <p:nvPr>
            <p:ph type="sldNum" sz="quarter" idx="12"/>
          </p:nvPr>
        </p:nvSpPr>
        <p:spPr/>
        <p:txBody>
          <a:bodyPr/>
          <a:lstStyle/>
          <a:p>
            <a:fld id="{A379167F-0E9D-4B64-BC75-927482D095DB}" type="slidenum">
              <a:rPr lang="zh-CN" altLang="en-US" smtClean="0"/>
              <a:t>22</a:t>
            </a:fld>
            <a:endParaRPr lang="zh-CN" altLang="en-US"/>
          </a:p>
        </p:txBody>
      </p:sp>
    </p:spTree>
    <p:extLst>
      <p:ext uri="{BB962C8B-B14F-4D97-AF65-F5344CB8AC3E}">
        <p14:creationId xmlns:p14="http://schemas.microsoft.com/office/powerpoint/2010/main" val="375969792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idx="4294967295"/>
          </p:nvPr>
        </p:nvSpPr>
        <p:spPr>
          <a:xfrm>
            <a:off x="1331640" y="476672"/>
            <a:ext cx="6696075" cy="838200"/>
          </a:xfrm>
        </p:spPr>
        <p:txBody>
          <a:bodyPr/>
          <a:lstStyle/>
          <a:p>
            <a:r>
              <a:rPr lang="zh-CN" altLang="en-US" sz="4000" dirty="0">
                <a:latin typeface="宋体" charset="-122"/>
              </a:rPr>
              <a:t>示教器按键</a:t>
            </a:r>
            <a:endParaRPr lang="zh-CN" altLang="en-US" sz="2000" dirty="0">
              <a:latin typeface="宋体" charset="-122"/>
            </a:endParaRPr>
          </a:p>
        </p:txBody>
      </p:sp>
      <p:pic>
        <p:nvPicPr>
          <p:cNvPr id="67597" name="Picture 13" descr="j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484313"/>
            <a:ext cx="7921625" cy="47529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228600" y="116632"/>
            <a:ext cx="189512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2000" i="1" dirty="0">
                <a:latin typeface="宋体" charset="-122"/>
                <a:ea typeface="宋体" charset="-122"/>
              </a:rPr>
              <a:t>四、编程案例</a:t>
            </a:r>
            <a:endParaRPr kumimoji="0" lang="zh-CN" altLang="en-US" sz="2000" i="1" dirty="0">
              <a:latin typeface="宋体" charset="-122"/>
              <a:ea typeface="宋体" charset="-122"/>
            </a:endParaRPr>
          </a:p>
        </p:txBody>
      </p:sp>
      <p:sp>
        <p:nvSpPr>
          <p:cNvPr id="2" name="灯片编号占位符 1">
            <a:extLst>
              <a:ext uri="{FF2B5EF4-FFF2-40B4-BE49-F238E27FC236}">
                <a16:creationId xmlns:a16="http://schemas.microsoft.com/office/drawing/2014/main" id="{F87DC5C0-2660-48DF-B756-1DF12E0E78FE}"/>
              </a:ext>
            </a:extLst>
          </p:cNvPr>
          <p:cNvSpPr>
            <a:spLocks noGrp="1"/>
          </p:cNvSpPr>
          <p:nvPr>
            <p:ph type="sldNum" sz="quarter" idx="12"/>
          </p:nvPr>
        </p:nvSpPr>
        <p:spPr/>
        <p:txBody>
          <a:bodyPr/>
          <a:lstStyle/>
          <a:p>
            <a:fld id="{A379167F-0E9D-4B64-BC75-927482D095DB}" type="slidenum">
              <a:rPr lang="zh-CN" altLang="en-US" smtClean="0"/>
              <a:t>23</a:t>
            </a:fld>
            <a:endParaRPr lang="zh-CN" altLang="en-US"/>
          </a:p>
        </p:txBody>
      </p:sp>
    </p:spTree>
    <p:extLst>
      <p:ext uri="{BB962C8B-B14F-4D97-AF65-F5344CB8AC3E}">
        <p14:creationId xmlns:p14="http://schemas.microsoft.com/office/powerpoint/2010/main" val="412000466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idx="4294967295"/>
          </p:nvPr>
        </p:nvSpPr>
        <p:spPr>
          <a:xfrm>
            <a:off x="0" y="549275"/>
            <a:ext cx="7772400" cy="476250"/>
          </a:xfrm>
        </p:spPr>
        <p:txBody>
          <a:bodyPr>
            <a:normAutofit fontScale="90000"/>
          </a:bodyPr>
          <a:lstStyle/>
          <a:p>
            <a:r>
              <a:rPr lang="zh-CN" altLang="en-US" sz="4000" dirty="0">
                <a:latin typeface="宋体" charset="-122"/>
              </a:rPr>
              <a:t>示教器画面显示</a:t>
            </a:r>
            <a:endParaRPr lang="zh-CN" altLang="en-US" sz="2400" dirty="0">
              <a:latin typeface="宋体" charset="-122"/>
            </a:endParaRPr>
          </a:p>
        </p:txBody>
      </p:sp>
      <p:sp>
        <p:nvSpPr>
          <p:cNvPr id="302084" name="Text Box 4"/>
          <p:cNvSpPr txBox="1">
            <a:spLocks noChangeArrowheads="1"/>
          </p:cNvSpPr>
          <p:nvPr/>
        </p:nvSpPr>
        <p:spPr bwMode="auto">
          <a:xfrm>
            <a:off x="0" y="2205038"/>
            <a:ext cx="40957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lIns="90000" tIns="46800" rIns="90000" bIns="46800">
            <a:spAutoFit/>
          </a:bodyPr>
          <a:lstStyle>
            <a:lvl1pPr eaLnBrk="0" hangingPunct="0">
              <a:defRPr sz="3600">
                <a:solidFill>
                  <a:srgbClr val="FF0066"/>
                </a:solidFill>
                <a:latin typeface="Times New Roman" pitchFamily="18" charset="0"/>
                <a:ea typeface="华文中宋" pitchFamily="2" charset="-122"/>
              </a:defRPr>
            </a:lvl1pPr>
            <a:lvl2pPr marL="742950" indent="-285750" eaLnBrk="0" hangingPunct="0">
              <a:defRPr sz="3600">
                <a:solidFill>
                  <a:srgbClr val="FF0066"/>
                </a:solidFill>
                <a:latin typeface="Times New Roman" pitchFamily="18" charset="0"/>
                <a:ea typeface="华文中宋" pitchFamily="2" charset="-122"/>
              </a:defRPr>
            </a:lvl2pPr>
            <a:lvl3pPr marL="1143000" indent="-228600" eaLnBrk="0" hangingPunct="0">
              <a:defRPr sz="3600">
                <a:solidFill>
                  <a:srgbClr val="FF0066"/>
                </a:solidFill>
                <a:latin typeface="Times New Roman" pitchFamily="18" charset="0"/>
                <a:ea typeface="华文中宋" pitchFamily="2" charset="-122"/>
              </a:defRPr>
            </a:lvl3pPr>
            <a:lvl4pPr marL="1600200" indent="-228600" eaLnBrk="0" hangingPunct="0">
              <a:defRPr sz="3600">
                <a:solidFill>
                  <a:srgbClr val="FF0066"/>
                </a:solidFill>
                <a:latin typeface="Times New Roman" pitchFamily="18" charset="0"/>
                <a:ea typeface="华文中宋" pitchFamily="2" charset="-122"/>
              </a:defRPr>
            </a:lvl4pPr>
            <a:lvl5pPr marL="2057400" indent="-228600" eaLnBrk="0" hangingPunct="0">
              <a:defRPr sz="3600">
                <a:solidFill>
                  <a:srgbClr val="FF0066"/>
                </a:solidFill>
                <a:latin typeface="Times New Roman" pitchFamily="18" charset="0"/>
                <a:ea typeface="华文中宋" pitchFamily="2" charset="-122"/>
              </a:defRPr>
            </a:lvl5pPr>
            <a:lvl6pPr marL="2514600" indent="-228600" algn="ctr" eaLnBrk="0" fontAlgn="base" hangingPunct="0">
              <a:spcBef>
                <a:spcPct val="0"/>
              </a:spcBef>
              <a:spcAft>
                <a:spcPct val="0"/>
              </a:spcAft>
              <a:defRPr sz="3600">
                <a:solidFill>
                  <a:srgbClr val="FF0066"/>
                </a:solidFill>
                <a:latin typeface="Times New Roman" pitchFamily="18" charset="0"/>
                <a:ea typeface="华文中宋" pitchFamily="2" charset="-122"/>
              </a:defRPr>
            </a:lvl6pPr>
            <a:lvl7pPr marL="2971800" indent="-228600" algn="ctr" eaLnBrk="0" fontAlgn="base" hangingPunct="0">
              <a:spcBef>
                <a:spcPct val="0"/>
              </a:spcBef>
              <a:spcAft>
                <a:spcPct val="0"/>
              </a:spcAft>
              <a:defRPr sz="3600">
                <a:solidFill>
                  <a:srgbClr val="FF0066"/>
                </a:solidFill>
                <a:latin typeface="Times New Roman" pitchFamily="18" charset="0"/>
                <a:ea typeface="华文中宋" pitchFamily="2" charset="-122"/>
              </a:defRPr>
            </a:lvl7pPr>
            <a:lvl8pPr marL="3429000" indent="-228600" algn="ctr" eaLnBrk="0" fontAlgn="base" hangingPunct="0">
              <a:spcBef>
                <a:spcPct val="0"/>
              </a:spcBef>
              <a:spcAft>
                <a:spcPct val="0"/>
              </a:spcAft>
              <a:defRPr sz="3600">
                <a:solidFill>
                  <a:srgbClr val="FF0066"/>
                </a:solidFill>
                <a:latin typeface="Times New Roman" pitchFamily="18" charset="0"/>
                <a:ea typeface="华文中宋" pitchFamily="2" charset="-122"/>
              </a:defRPr>
            </a:lvl8pPr>
            <a:lvl9pPr marL="3886200" indent="-228600" algn="ctr" eaLnBrk="0" fontAlgn="base" hangingPunct="0">
              <a:spcBef>
                <a:spcPct val="0"/>
              </a:spcBef>
              <a:spcAft>
                <a:spcPct val="0"/>
              </a:spcAft>
              <a:defRPr sz="3600">
                <a:solidFill>
                  <a:srgbClr val="FF0066"/>
                </a:solidFill>
                <a:latin typeface="Times New Roman" pitchFamily="18" charset="0"/>
                <a:ea typeface="华文中宋" pitchFamily="2" charset="-122"/>
              </a:defRPr>
            </a:lvl9pPr>
          </a:lstStyle>
          <a:p>
            <a:pPr eaLnBrk="1" hangingPunct="1"/>
            <a:r>
              <a:rPr lang="zh-CN" altLang="en-US" sz="2400" i="0">
                <a:solidFill>
                  <a:schemeClr val="accent2"/>
                </a:solidFill>
                <a:effectLst>
                  <a:outerShdw blurRad="38100" dist="38100" dir="2700000" algn="tl">
                    <a:srgbClr val="C0C0C0"/>
                  </a:outerShdw>
                </a:effectLst>
                <a:ea typeface="宋体" charset="-122"/>
              </a:rPr>
              <a:t>菜</a:t>
            </a:r>
          </a:p>
          <a:p>
            <a:pPr eaLnBrk="1" hangingPunct="1"/>
            <a:r>
              <a:rPr lang="zh-CN" altLang="en-US" sz="2400" i="0">
                <a:solidFill>
                  <a:schemeClr val="accent2"/>
                </a:solidFill>
                <a:effectLst>
                  <a:outerShdw blurRad="38100" dist="38100" dir="2700000" algn="tl">
                    <a:srgbClr val="C0C0C0"/>
                  </a:outerShdw>
                </a:effectLst>
                <a:ea typeface="宋体" charset="-122"/>
              </a:rPr>
              <a:t>单</a:t>
            </a:r>
          </a:p>
          <a:p>
            <a:pPr eaLnBrk="1" hangingPunct="1"/>
            <a:r>
              <a:rPr lang="zh-CN" altLang="en-US" sz="2400" i="0">
                <a:solidFill>
                  <a:schemeClr val="accent2"/>
                </a:solidFill>
                <a:effectLst>
                  <a:outerShdw blurRad="38100" dist="38100" dir="2700000" algn="tl">
                    <a:srgbClr val="C0C0C0"/>
                  </a:outerShdw>
                </a:effectLst>
                <a:ea typeface="宋体" charset="-122"/>
              </a:rPr>
              <a:t>选</a:t>
            </a:r>
          </a:p>
          <a:p>
            <a:pPr eaLnBrk="1" hangingPunct="1"/>
            <a:r>
              <a:rPr lang="zh-CN" altLang="en-US" sz="2400" i="0">
                <a:solidFill>
                  <a:schemeClr val="accent2"/>
                </a:solidFill>
                <a:effectLst>
                  <a:outerShdw blurRad="38100" dist="38100" dir="2700000" algn="tl">
                    <a:srgbClr val="C0C0C0"/>
                  </a:outerShdw>
                </a:effectLst>
                <a:ea typeface="宋体" charset="-122"/>
              </a:rPr>
              <a:t>择</a:t>
            </a:r>
          </a:p>
          <a:p>
            <a:pPr eaLnBrk="1" hangingPunct="1"/>
            <a:r>
              <a:rPr lang="zh-CN" altLang="en-US" sz="2400" i="0">
                <a:solidFill>
                  <a:schemeClr val="accent2"/>
                </a:solidFill>
                <a:effectLst>
                  <a:outerShdw blurRad="38100" dist="38100" dir="2700000" algn="tl">
                    <a:srgbClr val="C0C0C0"/>
                  </a:outerShdw>
                </a:effectLst>
                <a:ea typeface="宋体" charset="-122"/>
              </a:rPr>
              <a:t>区</a:t>
            </a:r>
          </a:p>
        </p:txBody>
      </p:sp>
      <p:sp>
        <p:nvSpPr>
          <p:cNvPr id="302087" name="Text Box 7"/>
          <p:cNvSpPr txBox="1">
            <a:spLocks noChangeArrowheads="1"/>
          </p:cNvSpPr>
          <p:nvPr/>
        </p:nvSpPr>
        <p:spPr bwMode="auto">
          <a:xfrm>
            <a:off x="6659563" y="549275"/>
            <a:ext cx="197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lIns="90000" tIns="46800" rIns="90000" bIns="46800">
            <a:spAutoFit/>
          </a:bodyPr>
          <a:lstStyle>
            <a:lvl1pPr eaLnBrk="0" hangingPunct="0">
              <a:defRPr sz="3600">
                <a:solidFill>
                  <a:srgbClr val="FF0066"/>
                </a:solidFill>
                <a:latin typeface="Times New Roman" pitchFamily="18" charset="0"/>
                <a:ea typeface="华文中宋" pitchFamily="2" charset="-122"/>
              </a:defRPr>
            </a:lvl1pPr>
            <a:lvl2pPr marL="742950" indent="-285750" eaLnBrk="0" hangingPunct="0">
              <a:defRPr sz="3600">
                <a:solidFill>
                  <a:srgbClr val="FF0066"/>
                </a:solidFill>
                <a:latin typeface="Times New Roman" pitchFamily="18" charset="0"/>
                <a:ea typeface="华文中宋" pitchFamily="2" charset="-122"/>
              </a:defRPr>
            </a:lvl2pPr>
            <a:lvl3pPr marL="1143000" indent="-228600" eaLnBrk="0" hangingPunct="0">
              <a:defRPr sz="3600">
                <a:solidFill>
                  <a:srgbClr val="FF0066"/>
                </a:solidFill>
                <a:latin typeface="Times New Roman" pitchFamily="18" charset="0"/>
                <a:ea typeface="华文中宋" pitchFamily="2" charset="-122"/>
              </a:defRPr>
            </a:lvl3pPr>
            <a:lvl4pPr marL="1600200" indent="-228600" eaLnBrk="0" hangingPunct="0">
              <a:defRPr sz="3600">
                <a:solidFill>
                  <a:srgbClr val="FF0066"/>
                </a:solidFill>
                <a:latin typeface="Times New Roman" pitchFamily="18" charset="0"/>
                <a:ea typeface="华文中宋" pitchFamily="2" charset="-122"/>
              </a:defRPr>
            </a:lvl4pPr>
            <a:lvl5pPr marL="2057400" indent="-228600" eaLnBrk="0" hangingPunct="0">
              <a:defRPr sz="3600">
                <a:solidFill>
                  <a:srgbClr val="FF0066"/>
                </a:solidFill>
                <a:latin typeface="Times New Roman" pitchFamily="18" charset="0"/>
                <a:ea typeface="华文中宋" pitchFamily="2" charset="-122"/>
              </a:defRPr>
            </a:lvl5pPr>
            <a:lvl6pPr marL="2514600" indent="-228600" algn="ctr" eaLnBrk="0" fontAlgn="base" hangingPunct="0">
              <a:spcBef>
                <a:spcPct val="0"/>
              </a:spcBef>
              <a:spcAft>
                <a:spcPct val="0"/>
              </a:spcAft>
              <a:defRPr sz="3600">
                <a:solidFill>
                  <a:srgbClr val="FF0066"/>
                </a:solidFill>
                <a:latin typeface="Times New Roman" pitchFamily="18" charset="0"/>
                <a:ea typeface="华文中宋" pitchFamily="2" charset="-122"/>
              </a:defRPr>
            </a:lvl6pPr>
            <a:lvl7pPr marL="2971800" indent="-228600" algn="ctr" eaLnBrk="0" fontAlgn="base" hangingPunct="0">
              <a:spcBef>
                <a:spcPct val="0"/>
              </a:spcBef>
              <a:spcAft>
                <a:spcPct val="0"/>
              </a:spcAft>
              <a:defRPr sz="3600">
                <a:solidFill>
                  <a:srgbClr val="FF0066"/>
                </a:solidFill>
                <a:latin typeface="Times New Roman" pitchFamily="18" charset="0"/>
                <a:ea typeface="华文中宋" pitchFamily="2" charset="-122"/>
              </a:defRPr>
            </a:lvl7pPr>
            <a:lvl8pPr marL="3429000" indent="-228600" algn="ctr" eaLnBrk="0" fontAlgn="base" hangingPunct="0">
              <a:spcBef>
                <a:spcPct val="0"/>
              </a:spcBef>
              <a:spcAft>
                <a:spcPct val="0"/>
              </a:spcAft>
              <a:defRPr sz="3600">
                <a:solidFill>
                  <a:srgbClr val="FF0066"/>
                </a:solidFill>
                <a:latin typeface="Times New Roman" pitchFamily="18" charset="0"/>
                <a:ea typeface="华文中宋" pitchFamily="2" charset="-122"/>
              </a:defRPr>
            </a:lvl8pPr>
            <a:lvl9pPr marL="3886200" indent="-228600" algn="ctr" eaLnBrk="0" fontAlgn="base" hangingPunct="0">
              <a:spcBef>
                <a:spcPct val="0"/>
              </a:spcBef>
              <a:spcAft>
                <a:spcPct val="0"/>
              </a:spcAft>
              <a:defRPr sz="3600">
                <a:solidFill>
                  <a:srgbClr val="FF0066"/>
                </a:solidFill>
                <a:latin typeface="Times New Roman" pitchFamily="18" charset="0"/>
                <a:ea typeface="华文中宋" pitchFamily="2" charset="-122"/>
              </a:defRPr>
            </a:lvl9pPr>
          </a:lstStyle>
          <a:p>
            <a:pPr eaLnBrk="1" hangingPunct="1"/>
            <a:r>
              <a:rPr lang="zh-CN" altLang="en-US" sz="2400" i="0">
                <a:solidFill>
                  <a:schemeClr val="accent2"/>
                </a:solidFill>
                <a:effectLst>
                  <a:outerShdw blurRad="38100" dist="38100" dir="2700000" algn="tl">
                    <a:srgbClr val="C0C0C0"/>
                  </a:outerShdw>
                </a:effectLst>
                <a:ea typeface="宋体" charset="-122"/>
              </a:rPr>
              <a:t>状态显示区</a:t>
            </a:r>
          </a:p>
        </p:txBody>
      </p:sp>
      <p:sp>
        <p:nvSpPr>
          <p:cNvPr id="302088" name="Text Box 8"/>
          <p:cNvSpPr txBox="1">
            <a:spLocks noChangeArrowheads="1"/>
          </p:cNvSpPr>
          <p:nvPr/>
        </p:nvSpPr>
        <p:spPr bwMode="auto">
          <a:xfrm>
            <a:off x="179388" y="3284538"/>
            <a:ext cx="180975" cy="304800"/>
          </a:xfrm>
          <a:prstGeom prst="rect">
            <a:avLst/>
          </a:prstGeom>
          <a:noFill/>
          <a:ln w="31750" algn="ctr">
            <a:noFill/>
            <a:miter lim="800000"/>
            <a:headEnd/>
            <a:tailEnd/>
          </a:ln>
          <a:effectLst/>
        </p:spPr>
        <p:txBody>
          <a:bodyPr wrap="none" lIns="90000" tIns="46800" rIns="90000" bIns="46800">
            <a:spAutoFit/>
          </a:bodyPr>
          <a:lstStyle/>
          <a:p>
            <a:pPr>
              <a:defRPr/>
            </a:pPr>
            <a:endParaRPr lang="zh-CN" altLang="zh-CN" sz="1400" b="0" i="0">
              <a:solidFill>
                <a:schemeClr val="tx2"/>
              </a:solidFill>
              <a:effectLst>
                <a:outerShdw blurRad="38100" dist="38100" dir="2700000" algn="tl">
                  <a:srgbClr val="FFFFFF"/>
                </a:outerShdw>
              </a:effectLst>
              <a:ea typeface="宋体" pitchFamily="2" charset="-122"/>
            </a:endParaRPr>
          </a:p>
        </p:txBody>
      </p:sp>
      <p:sp>
        <p:nvSpPr>
          <p:cNvPr id="302089" name="Text Box 9"/>
          <p:cNvSpPr txBox="1">
            <a:spLocks noChangeArrowheads="1"/>
          </p:cNvSpPr>
          <p:nvPr/>
        </p:nvSpPr>
        <p:spPr bwMode="auto">
          <a:xfrm>
            <a:off x="8316913" y="1700213"/>
            <a:ext cx="433387"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lIns="90000" tIns="46800" rIns="90000" bIns="46800">
            <a:spAutoFit/>
          </a:bodyPr>
          <a:lstStyle>
            <a:lvl1pPr eaLnBrk="0" hangingPunct="0">
              <a:defRPr sz="3600">
                <a:solidFill>
                  <a:srgbClr val="FF0066"/>
                </a:solidFill>
                <a:latin typeface="Times New Roman" pitchFamily="18" charset="0"/>
                <a:ea typeface="华文中宋" pitchFamily="2" charset="-122"/>
              </a:defRPr>
            </a:lvl1pPr>
            <a:lvl2pPr marL="742950" indent="-285750" eaLnBrk="0" hangingPunct="0">
              <a:defRPr sz="3600">
                <a:solidFill>
                  <a:srgbClr val="FF0066"/>
                </a:solidFill>
                <a:latin typeface="Times New Roman" pitchFamily="18" charset="0"/>
                <a:ea typeface="华文中宋" pitchFamily="2" charset="-122"/>
              </a:defRPr>
            </a:lvl2pPr>
            <a:lvl3pPr marL="1143000" indent="-228600" eaLnBrk="0" hangingPunct="0">
              <a:defRPr sz="3600">
                <a:solidFill>
                  <a:srgbClr val="FF0066"/>
                </a:solidFill>
                <a:latin typeface="Times New Roman" pitchFamily="18" charset="0"/>
                <a:ea typeface="华文中宋" pitchFamily="2" charset="-122"/>
              </a:defRPr>
            </a:lvl3pPr>
            <a:lvl4pPr marL="1600200" indent="-228600" eaLnBrk="0" hangingPunct="0">
              <a:defRPr sz="3600">
                <a:solidFill>
                  <a:srgbClr val="FF0066"/>
                </a:solidFill>
                <a:latin typeface="Times New Roman" pitchFamily="18" charset="0"/>
                <a:ea typeface="华文中宋" pitchFamily="2" charset="-122"/>
              </a:defRPr>
            </a:lvl4pPr>
            <a:lvl5pPr marL="2057400" indent="-228600" eaLnBrk="0" hangingPunct="0">
              <a:defRPr sz="3600">
                <a:solidFill>
                  <a:srgbClr val="FF0066"/>
                </a:solidFill>
                <a:latin typeface="Times New Roman" pitchFamily="18" charset="0"/>
                <a:ea typeface="华文中宋" pitchFamily="2" charset="-122"/>
              </a:defRPr>
            </a:lvl5pPr>
            <a:lvl6pPr marL="2514600" indent="-228600" algn="ctr" eaLnBrk="0" fontAlgn="base" hangingPunct="0">
              <a:spcBef>
                <a:spcPct val="0"/>
              </a:spcBef>
              <a:spcAft>
                <a:spcPct val="0"/>
              </a:spcAft>
              <a:defRPr sz="3600">
                <a:solidFill>
                  <a:srgbClr val="FF0066"/>
                </a:solidFill>
                <a:latin typeface="Times New Roman" pitchFamily="18" charset="0"/>
                <a:ea typeface="华文中宋" pitchFamily="2" charset="-122"/>
              </a:defRPr>
            </a:lvl6pPr>
            <a:lvl7pPr marL="2971800" indent="-228600" algn="ctr" eaLnBrk="0" fontAlgn="base" hangingPunct="0">
              <a:spcBef>
                <a:spcPct val="0"/>
              </a:spcBef>
              <a:spcAft>
                <a:spcPct val="0"/>
              </a:spcAft>
              <a:defRPr sz="3600">
                <a:solidFill>
                  <a:srgbClr val="FF0066"/>
                </a:solidFill>
                <a:latin typeface="Times New Roman" pitchFamily="18" charset="0"/>
                <a:ea typeface="华文中宋" pitchFamily="2" charset="-122"/>
              </a:defRPr>
            </a:lvl7pPr>
            <a:lvl8pPr marL="3429000" indent="-228600" algn="ctr" eaLnBrk="0" fontAlgn="base" hangingPunct="0">
              <a:spcBef>
                <a:spcPct val="0"/>
              </a:spcBef>
              <a:spcAft>
                <a:spcPct val="0"/>
              </a:spcAft>
              <a:defRPr sz="3600">
                <a:solidFill>
                  <a:srgbClr val="FF0066"/>
                </a:solidFill>
                <a:latin typeface="Times New Roman" pitchFamily="18" charset="0"/>
                <a:ea typeface="华文中宋" pitchFamily="2" charset="-122"/>
              </a:defRPr>
            </a:lvl8pPr>
            <a:lvl9pPr marL="3886200" indent="-228600" algn="ctr" eaLnBrk="0" fontAlgn="base" hangingPunct="0">
              <a:spcBef>
                <a:spcPct val="0"/>
              </a:spcBef>
              <a:spcAft>
                <a:spcPct val="0"/>
              </a:spcAft>
              <a:defRPr sz="3600">
                <a:solidFill>
                  <a:srgbClr val="FF0066"/>
                </a:solidFill>
                <a:latin typeface="Times New Roman" pitchFamily="18" charset="0"/>
                <a:ea typeface="华文中宋" pitchFamily="2" charset="-122"/>
              </a:defRPr>
            </a:lvl9pPr>
          </a:lstStyle>
          <a:p>
            <a:pPr eaLnBrk="1" hangingPunct="1"/>
            <a:r>
              <a:rPr lang="zh-CN" altLang="en-US" sz="2400" i="0">
                <a:solidFill>
                  <a:schemeClr val="accent2"/>
                </a:solidFill>
                <a:effectLst>
                  <a:outerShdw blurRad="38100" dist="38100" dir="2700000" algn="tl">
                    <a:srgbClr val="C0C0C0"/>
                  </a:outerShdw>
                </a:effectLst>
                <a:ea typeface="宋体" charset="-122"/>
              </a:rPr>
              <a:t>泛用表示区</a:t>
            </a:r>
          </a:p>
        </p:txBody>
      </p:sp>
      <p:sp>
        <p:nvSpPr>
          <p:cNvPr id="302091" name="Text Box 11"/>
          <p:cNvSpPr txBox="1">
            <a:spLocks noChangeArrowheads="1"/>
          </p:cNvSpPr>
          <p:nvPr/>
        </p:nvSpPr>
        <p:spPr bwMode="auto">
          <a:xfrm>
            <a:off x="6883400" y="6400800"/>
            <a:ext cx="226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lIns="90000" tIns="46800" rIns="90000" bIns="46800">
            <a:spAutoFit/>
          </a:bodyPr>
          <a:lstStyle>
            <a:lvl1pPr eaLnBrk="0" hangingPunct="0">
              <a:defRPr sz="3600">
                <a:solidFill>
                  <a:srgbClr val="FF0066"/>
                </a:solidFill>
                <a:latin typeface="Times New Roman" pitchFamily="18" charset="0"/>
                <a:ea typeface="华文中宋" pitchFamily="2" charset="-122"/>
              </a:defRPr>
            </a:lvl1pPr>
            <a:lvl2pPr marL="742950" indent="-285750" eaLnBrk="0" hangingPunct="0">
              <a:defRPr sz="3600">
                <a:solidFill>
                  <a:srgbClr val="FF0066"/>
                </a:solidFill>
                <a:latin typeface="Times New Roman" pitchFamily="18" charset="0"/>
                <a:ea typeface="华文中宋" pitchFamily="2" charset="-122"/>
              </a:defRPr>
            </a:lvl2pPr>
            <a:lvl3pPr marL="1143000" indent="-228600" eaLnBrk="0" hangingPunct="0">
              <a:defRPr sz="3600">
                <a:solidFill>
                  <a:srgbClr val="FF0066"/>
                </a:solidFill>
                <a:latin typeface="Times New Roman" pitchFamily="18" charset="0"/>
                <a:ea typeface="华文中宋" pitchFamily="2" charset="-122"/>
              </a:defRPr>
            </a:lvl3pPr>
            <a:lvl4pPr marL="1600200" indent="-228600" eaLnBrk="0" hangingPunct="0">
              <a:defRPr sz="3600">
                <a:solidFill>
                  <a:srgbClr val="FF0066"/>
                </a:solidFill>
                <a:latin typeface="Times New Roman" pitchFamily="18" charset="0"/>
                <a:ea typeface="华文中宋" pitchFamily="2" charset="-122"/>
              </a:defRPr>
            </a:lvl4pPr>
            <a:lvl5pPr marL="2057400" indent="-228600" eaLnBrk="0" hangingPunct="0">
              <a:defRPr sz="3600">
                <a:solidFill>
                  <a:srgbClr val="FF0066"/>
                </a:solidFill>
                <a:latin typeface="Times New Roman" pitchFamily="18" charset="0"/>
                <a:ea typeface="华文中宋" pitchFamily="2" charset="-122"/>
              </a:defRPr>
            </a:lvl5pPr>
            <a:lvl6pPr marL="2514600" indent="-228600" algn="ctr" eaLnBrk="0" fontAlgn="base" hangingPunct="0">
              <a:spcBef>
                <a:spcPct val="0"/>
              </a:spcBef>
              <a:spcAft>
                <a:spcPct val="0"/>
              </a:spcAft>
              <a:defRPr sz="3600">
                <a:solidFill>
                  <a:srgbClr val="FF0066"/>
                </a:solidFill>
                <a:latin typeface="Times New Roman" pitchFamily="18" charset="0"/>
                <a:ea typeface="华文中宋" pitchFamily="2" charset="-122"/>
              </a:defRPr>
            </a:lvl6pPr>
            <a:lvl7pPr marL="2971800" indent="-228600" algn="ctr" eaLnBrk="0" fontAlgn="base" hangingPunct="0">
              <a:spcBef>
                <a:spcPct val="0"/>
              </a:spcBef>
              <a:spcAft>
                <a:spcPct val="0"/>
              </a:spcAft>
              <a:defRPr sz="3600">
                <a:solidFill>
                  <a:srgbClr val="FF0066"/>
                </a:solidFill>
                <a:latin typeface="Times New Roman" pitchFamily="18" charset="0"/>
                <a:ea typeface="华文中宋" pitchFamily="2" charset="-122"/>
              </a:defRPr>
            </a:lvl7pPr>
            <a:lvl8pPr marL="3429000" indent="-228600" algn="ctr" eaLnBrk="0" fontAlgn="base" hangingPunct="0">
              <a:spcBef>
                <a:spcPct val="0"/>
              </a:spcBef>
              <a:spcAft>
                <a:spcPct val="0"/>
              </a:spcAft>
              <a:defRPr sz="3600">
                <a:solidFill>
                  <a:srgbClr val="FF0066"/>
                </a:solidFill>
                <a:latin typeface="Times New Roman" pitchFamily="18" charset="0"/>
                <a:ea typeface="华文中宋" pitchFamily="2" charset="-122"/>
              </a:defRPr>
            </a:lvl8pPr>
            <a:lvl9pPr marL="3886200" indent="-228600" algn="ctr" eaLnBrk="0" fontAlgn="base" hangingPunct="0">
              <a:spcBef>
                <a:spcPct val="0"/>
              </a:spcBef>
              <a:spcAft>
                <a:spcPct val="0"/>
              </a:spcAft>
              <a:defRPr sz="3600">
                <a:solidFill>
                  <a:srgbClr val="FF0066"/>
                </a:solidFill>
                <a:latin typeface="Times New Roman" pitchFamily="18" charset="0"/>
                <a:ea typeface="华文中宋" pitchFamily="2" charset="-122"/>
              </a:defRPr>
            </a:lvl9pPr>
          </a:lstStyle>
          <a:p>
            <a:pPr eaLnBrk="1" hangingPunct="1"/>
            <a:r>
              <a:rPr lang="zh-CN" altLang="en-US" sz="2400" i="0">
                <a:solidFill>
                  <a:schemeClr val="accent2"/>
                </a:solidFill>
                <a:effectLst>
                  <a:outerShdw blurRad="38100" dist="38100" dir="2700000" algn="tl">
                    <a:srgbClr val="C0C0C0"/>
                  </a:outerShdw>
                </a:effectLst>
                <a:ea typeface="宋体" charset="-122"/>
              </a:rPr>
              <a:t>人机界面区</a:t>
            </a:r>
          </a:p>
        </p:txBody>
      </p:sp>
      <p:sp>
        <p:nvSpPr>
          <p:cNvPr id="302097" name="Text Box 17"/>
          <p:cNvSpPr txBox="1">
            <a:spLocks noChangeArrowheads="1"/>
          </p:cNvSpPr>
          <p:nvPr/>
        </p:nvSpPr>
        <p:spPr bwMode="auto">
          <a:xfrm>
            <a:off x="8243888" y="4724400"/>
            <a:ext cx="287337"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txBody>
          <a:bodyPr lIns="90000" tIns="46800" rIns="90000" bIns="46800">
            <a:spAutoFit/>
          </a:bodyPr>
          <a:lstStyle>
            <a:lvl1pPr eaLnBrk="0" hangingPunct="0">
              <a:defRPr sz="3600">
                <a:solidFill>
                  <a:srgbClr val="FF0066"/>
                </a:solidFill>
                <a:latin typeface="Times New Roman" pitchFamily="18" charset="0"/>
                <a:ea typeface="华文中宋" pitchFamily="2" charset="-122"/>
              </a:defRPr>
            </a:lvl1pPr>
            <a:lvl2pPr marL="742950" indent="-285750" eaLnBrk="0" hangingPunct="0">
              <a:defRPr sz="3600">
                <a:solidFill>
                  <a:srgbClr val="FF0066"/>
                </a:solidFill>
                <a:latin typeface="Times New Roman" pitchFamily="18" charset="0"/>
                <a:ea typeface="华文中宋" pitchFamily="2" charset="-122"/>
              </a:defRPr>
            </a:lvl2pPr>
            <a:lvl3pPr marL="1143000" indent="-228600" eaLnBrk="0" hangingPunct="0">
              <a:defRPr sz="3600">
                <a:solidFill>
                  <a:srgbClr val="FF0066"/>
                </a:solidFill>
                <a:latin typeface="Times New Roman" pitchFamily="18" charset="0"/>
                <a:ea typeface="华文中宋" pitchFamily="2" charset="-122"/>
              </a:defRPr>
            </a:lvl3pPr>
            <a:lvl4pPr marL="1600200" indent="-228600" eaLnBrk="0" hangingPunct="0">
              <a:defRPr sz="3600">
                <a:solidFill>
                  <a:srgbClr val="FF0066"/>
                </a:solidFill>
                <a:latin typeface="Times New Roman" pitchFamily="18" charset="0"/>
                <a:ea typeface="华文中宋" pitchFamily="2" charset="-122"/>
              </a:defRPr>
            </a:lvl4pPr>
            <a:lvl5pPr marL="2057400" indent="-228600" eaLnBrk="0" hangingPunct="0">
              <a:defRPr sz="3600">
                <a:solidFill>
                  <a:srgbClr val="FF0066"/>
                </a:solidFill>
                <a:latin typeface="Times New Roman" pitchFamily="18" charset="0"/>
                <a:ea typeface="华文中宋" pitchFamily="2" charset="-122"/>
              </a:defRPr>
            </a:lvl5pPr>
            <a:lvl6pPr marL="2514600" indent="-228600" algn="ctr" eaLnBrk="0" fontAlgn="base" hangingPunct="0">
              <a:spcBef>
                <a:spcPct val="0"/>
              </a:spcBef>
              <a:spcAft>
                <a:spcPct val="0"/>
              </a:spcAft>
              <a:defRPr sz="3600">
                <a:solidFill>
                  <a:srgbClr val="FF0066"/>
                </a:solidFill>
                <a:latin typeface="Times New Roman" pitchFamily="18" charset="0"/>
                <a:ea typeface="华文中宋" pitchFamily="2" charset="-122"/>
              </a:defRPr>
            </a:lvl6pPr>
            <a:lvl7pPr marL="2971800" indent="-228600" algn="ctr" eaLnBrk="0" fontAlgn="base" hangingPunct="0">
              <a:spcBef>
                <a:spcPct val="0"/>
              </a:spcBef>
              <a:spcAft>
                <a:spcPct val="0"/>
              </a:spcAft>
              <a:defRPr sz="3600">
                <a:solidFill>
                  <a:srgbClr val="FF0066"/>
                </a:solidFill>
                <a:latin typeface="Times New Roman" pitchFamily="18" charset="0"/>
                <a:ea typeface="华文中宋" pitchFamily="2" charset="-122"/>
              </a:defRPr>
            </a:lvl7pPr>
            <a:lvl8pPr marL="3429000" indent="-228600" algn="ctr" eaLnBrk="0" fontAlgn="base" hangingPunct="0">
              <a:spcBef>
                <a:spcPct val="0"/>
              </a:spcBef>
              <a:spcAft>
                <a:spcPct val="0"/>
              </a:spcAft>
              <a:defRPr sz="3600">
                <a:solidFill>
                  <a:srgbClr val="FF0066"/>
                </a:solidFill>
                <a:latin typeface="Times New Roman" pitchFamily="18" charset="0"/>
                <a:ea typeface="华文中宋" pitchFamily="2" charset="-122"/>
              </a:defRPr>
            </a:lvl8pPr>
            <a:lvl9pPr marL="3886200" indent="-228600" algn="ctr" eaLnBrk="0" fontAlgn="base" hangingPunct="0">
              <a:spcBef>
                <a:spcPct val="0"/>
              </a:spcBef>
              <a:spcAft>
                <a:spcPct val="0"/>
              </a:spcAft>
              <a:defRPr sz="3600">
                <a:solidFill>
                  <a:srgbClr val="FF0066"/>
                </a:solidFill>
                <a:latin typeface="Times New Roman" pitchFamily="18" charset="0"/>
                <a:ea typeface="华文中宋" pitchFamily="2" charset="-122"/>
              </a:defRPr>
            </a:lvl9pPr>
          </a:lstStyle>
          <a:p>
            <a:pPr eaLnBrk="1" hangingPunct="1"/>
            <a:r>
              <a:rPr lang="zh-CN" altLang="en-US" sz="2400" i="0">
                <a:solidFill>
                  <a:schemeClr val="accent2"/>
                </a:solidFill>
                <a:effectLst>
                  <a:outerShdw blurRad="38100" dist="38100" dir="2700000" algn="tl">
                    <a:srgbClr val="C0C0C0"/>
                  </a:outerShdw>
                </a:effectLst>
                <a:ea typeface="宋体" charset="-122"/>
              </a:rPr>
              <a:t>操作按钮</a:t>
            </a:r>
          </a:p>
        </p:txBody>
      </p:sp>
      <p:sp>
        <p:nvSpPr>
          <p:cNvPr id="69644" name="Line 18"/>
          <p:cNvSpPr>
            <a:spLocks noChangeShapeType="1"/>
          </p:cNvSpPr>
          <p:nvPr/>
        </p:nvSpPr>
        <p:spPr bwMode="auto">
          <a:xfrm flipH="1">
            <a:off x="7019925" y="4437063"/>
            <a:ext cx="647700" cy="57626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a:lstStyle/>
          <a:p>
            <a:endParaRPr lang="zh-CN" altLang="en-US"/>
          </a:p>
        </p:txBody>
      </p:sp>
      <p:pic>
        <p:nvPicPr>
          <p:cNvPr id="69657" name="Picture 25" descr="2009072312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196975"/>
            <a:ext cx="7345363" cy="5070475"/>
          </a:xfrm>
          <a:prstGeom prst="rect">
            <a:avLst/>
          </a:prstGeom>
          <a:noFill/>
          <a:extLst>
            <a:ext uri="{909E8E84-426E-40DD-AFC4-6F175D3DCCD1}">
              <a14:hiddenFill xmlns:a14="http://schemas.microsoft.com/office/drawing/2010/main">
                <a:solidFill>
                  <a:srgbClr val="FFFFFF"/>
                </a:solidFill>
              </a14:hiddenFill>
            </a:ext>
          </a:extLst>
        </p:spPr>
      </p:pic>
      <p:sp>
        <p:nvSpPr>
          <p:cNvPr id="69659" name="AutoShape 27"/>
          <p:cNvSpPr>
            <a:spLocks noChangeArrowheads="1"/>
          </p:cNvSpPr>
          <p:nvPr/>
        </p:nvSpPr>
        <p:spPr bwMode="auto">
          <a:xfrm>
            <a:off x="2268538" y="1773238"/>
            <a:ext cx="5903912" cy="3527425"/>
          </a:xfrm>
          <a:prstGeom prst="wedgeRoundRectCallout">
            <a:avLst>
              <a:gd name="adj1" fmla="val 55833"/>
              <a:gd name="adj2" fmla="val -28667"/>
              <a:gd name="adj3" fmla="val 16667"/>
            </a:avLst>
          </a:prstGeom>
          <a:noFill/>
          <a:ln w="38100" algn="ctr">
            <a:solidFill>
              <a:srgbClr val="00FF00"/>
            </a:solidFill>
            <a:miter lim="800000"/>
            <a:headEnd/>
            <a:tailEnd/>
          </a:ln>
          <a:effectLst/>
          <a:extLst>
            <a:ext uri="{909E8E84-426E-40DD-AFC4-6F175D3DCCD1}">
              <a14:hiddenFill xmlns:a14="http://schemas.microsoft.com/office/drawing/2010/main">
                <a:solidFill>
                  <a:srgbClr val="33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i="0"/>
          </a:p>
        </p:txBody>
      </p:sp>
      <p:sp>
        <p:nvSpPr>
          <p:cNvPr id="69660" name="AutoShape 28"/>
          <p:cNvSpPr>
            <a:spLocks noChangeArrowheads="1"/>
          </p:cNvSpPr>
          <p:nvPr/>
        </p:nvSpPr>
        <p:spPr bwMode="auto">
          <a:xfrm>
            <a:off x="2195513" y="5373688"/>
            <a:ext cx="5832475" cy="431800"/>
          </a:xfrm>
          <a:prstGeom prst="wedgeRoundRectCallout">
            <a:avLst>
              <a:gd name="adj1" fmla="val 54245"/>
              <a:gd name="adj2" fmla="val 19116"/>
              <a:gd name="adj3" fmla="val 16667"/>
            </a:avLst>
          </a:prstGeom>
          <a:noFill/>
          <a:ln w="38100" algn="ctr">
            <a:solidFill>
              <a:srgbClr val="0F0104"/>
            </a:solidFill>
            <a:miter lim="800000"/>
            <a:headEnd/>
            <a:tailEnd/>
          </a:ln>
          <a:effectLst/>
          <a:extLst>
            <a:ext uri="{909E8E84-426E-40DD-AFC4-6F175D3DCCD1}">
              <a14:hiddenFill xmlns:a14="http://schemas.microsoft.com/office/drawing/2010/main">
                <a:solidFill>
                  <a:srgbClr val="33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i="0"/>
          </a:p>
        </p:txBody>
      </p:sp>
      <p:sp>
        <p:nvSpPr>
          <p:cNvPr id="69661" name="AutoShape 29"/>
          <p:cNvSpPr>
            <a:spLocks noChangeArrowheads="1"/>
          </p:cNvSpPr>
          <p:nvPr/>
        </p:nvSpPr>
        <p:spPr bwMode="auto">
          <a:xfrm>
            <a:off x="1908175" y="5876925"/>
            <a:ext cx="6048375" cy="431800"/>
          </a:xfrm>
          <a:prstGeom prst="wedgeRoundRectCallout">
            <a:avLst>
              <a:gd name="adj1" fmla="val 35199"/>
              <a:gd name="adj2" fmla="val 93384"/>
              <a:gd name="adj3" fmla="val 16667"/>
            </a:avLst>
          </a:prstGeom>
          <a:noFill/>
          <a:ln w="38100" algn="ctr">
            <a:solidFill>
              <a:schemeClr val="tx1"/>
            </a:solidFill>
            <a:miter lim="800000"/>
            <a:headEnd/>
            <a:tailEnd/>
          </a:ln>
          <a:effectLst/>
          <a:extLst>
            <a:ext uri="{909E8E84-426E-40DD-AFC4-6F175D3DCCD1}">
              <a14:hiddenFill xmlns:a14="http://schemas.microsoft.com/office/drawing/2010/main">
                <a:solidFill>
                  <a:srgbClr val="33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i="0">
              <a:solidFill>
                <a:schemeClr val="tx1"/>
              </a:solidFill>
            </a:endParaRPr>
          </a:p>
        </p:txBody>
      </p:sp>
      <p:sp>
        <p:nvSpPr>
          <p:cNvPr id="69662" name="AutoShape 30"/>
          <p:cNvSpPr>
            <a:spLocks noChangeArrowheads="1"/>
          </p:cNvSpPr>
          <p:nvPr/>
        </p:nvSpPr>
        <p:spPr bwMode="auto">
          <a:xfrm>
            <a:off x="4716463" y="1196975"/>
            <a:ext cx="3311525" cy="503238"/>
          </a:xfrm>
          <a:prstGeom prst="wedgeRoundRectCallout">
            <a:avLst>
              <a:gd name="adj1" fmla="val 33843"/>
              <a:gd name="adj2" fmla="val -96690"/>
              <a:gd name="adj3" fmla="val 16667"/>
            </a:avLst>
          </a:prstGeom>
          <a:noFill/>
          <a:ln w="38100" algn="ctr">
            <a:solidFill>
              <a:srgbClr val="FFFF00"/>
            </a:solidFill>
            <a:miter lim="800000"/>
            <a:headEnd/>
            <a:tailEnd/>
          </a:ln>
          <a:effectLst/>
          <a:extLst>
            <a:ext uri="{909E8E84-426E-40DD-AFC4-6F175D3DCCD1}">
              <a14:hiddenFill xmlns:a14="http://schemas.microsoft.com/office/drawing/2010/main">
                <a:solidFill>
                  <a:srgbClr val="33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i="0"/>
          </a:p>
        </p:txBody>
      </p:sp>
      <p:sp>
        <p:nvSpPr>
          <p:cNvPr id="69667" name="AutoShape 35"/>
          <p:cNvSpPr>
            <a:spLocks noChangeArrowheads="1"/>
          </p:cNvSpPr>
          <p:nvPr/>
        </p:nvSpPr>
        <p:spPr bwMode="auto">
          <a:xfrm>
            <a:off x="755650" y="1628775"/>
            <a:ext cx="1368425" cy="4248150"/>
          </a:xfrm>
          <a:prstGeom prst="flowChartAlternateProcess">
            <a:avLst/>
          </a:prstGeom>
          <a:noFill/>
          <a:ln w="38100" algn="ctr">
            <a:solidFill>
              <a:srgbClr val="FF0066"/>
            </a:solidFill>
            <a:miter lim="800000"/>
            <a:headEnd/>
            <a:tailEnd/>
          </a:ln>
          <a:effectLst/>
          <a:extLst>
            <a:ext uri="{909E8E84-426E-40DD-AFC4-6F175D3DCCD1}">
              <a14:hiddenFill xmlns:a14="http://schemas.microsoft.com/office/drawing/2010/main">
                <a:solidFill>
                  <a:srgbClr val="33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8" name="AutoShape 36"/>
          <p:cNvSpPr>
            <a:spLocks noChangeArrowheads="1"/>
          </p:cNvSpPr>
          <p:nvPr/>
        </p:nvSpPr>
        <p:spPr bwMode="auto">
          <a:xfrm>
            <a:off x="755650" y="1196975"/>
            <a:ext cx="3960813" cy="431800"/>
          </a:xfrm>
          <a:prstGeom prst="flowChartAlternateProcess">
            <a:avLst/>
          </a:prstGeom>
          <a:noFill/>
          <a:ln w="38100" algn="ctr">
            <a:solidFill>
              <a:srgbClr val="FF0066"/>
            </a:solidFill>
            <a:miter lim="800000"/>
            <a:headEnd/>
            <a:tailEnd/>
          </a:ln>
          <a:effectLst/>
          <a:extLst>
            <a:ext uri="{909E8E84-426E-40DD-AFC4-6F175D3DCCD1}">
              <a14:hiddenFill xmlns:a14="http://schemas.microsoft.com/office/drawing/2010/main">
                <a:solidFill>
                  <a:srgbClr val="33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9" name="Line 37"/>
          <p:cNvSpPr>
            <a:spLocks noChangeShapeType="1"/>
          </p:cNvSpPr>
          <p:nvPr/>
        </p:nvSpPr>
        <p:spPr bwMode="auto">
          <a:xfrm flipH="1">
            <a:off x="395288" y="1557338"/>
            <a:ext cx="360362" cy="1223962"/>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70" name="Line 38"/>
          <p:cNvSpPr>
            <a:spLocks noChangeShapeType="1"/>
          </p:cNvSpPr>
          <p:nvPr/>
        </p:nvSpPr>
        <p:spPr bwMode="auto">
          <a:xfrm>
            <a:off x="395288" y="3068638"/>
            <a:ext cx="360362" cy="1295400"/>
          </a:xfrm>
          <a:prstGeom prst="line">
            <a:avLst/>
          </a:prstGeom>
          <a:noFill/>
          <a:ln w="38100">
            <a:solidFill>
              <a:srgbClr val="FF006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Rectangle 4">
            <a:extLst>
              <a:ext uri="{FF2B5EF4-FFF2-40B4-BE49-F238E27FC236}">
                <a16:creationId xmlns:a16="http://schemas.microsoft.com/office/drawing/2014/main" id="{48A7DC6E-A1A7-4E1F-9B67-D03CD23DCAC9}"/>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53449AEF-3FE6-4F8C-94ED-02D446D06104}"/>
              </a:ext>
            </a:extLst>
          </p:cNvPr>
          <p:cNvSpPr>
            <a:spLocks noGrp="1"/>
          </p:cNvSpPr>
          <p:nvPr>
            <p:ph type="sldNum" sz="quarter" idx="12"/>
          </p:nvPr>
        </p:nvSpPr>
        <p:spPr/>
        <p:txBody>
          <a:bodyPr/>
          <a:lstStyle/>
          <a:p>
            <a:fld id="{A379167F-0E9D-4B64-BC75-927482D095DB}" type="slidenum">
              <a:rPr lang="zh-CN" altLang="en-US" smtClean="0"/>
              <a:t>24</a:t>
            </a:fld>
            <a:endParaRPr lang="zh-CN" altLang="en-US"/>
          </a:p>
        </p:txBody>
      </p:sp>
    </p:spTree>
    <p:extLst>
      <p:ext uri="{BB962C8B-B14F-4D97-AF65-F5344CB8AC3E}">
        <p14:creationId xmlns:p14="http://schemas.microsoft.com/office/powerpoint/2010/main" val="176888750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11" name="Rectangle 7"/>
          <p:cNvSpPr>
            <a:spLocks noGrp="1" noChangeArrowheads="1"/>
          </p:cNvSpPr>
          <p:nvPr>
            <p:ph type="title" idx="4294967295"/>
          </p:nvPr>
        </p:nvSpPr>
        <p:spPr>
          <a:xfrm>
            <a:off x="1115616" y="189375"/>
            <a:ext cx="7772400" cy="836612"/>
          </a:xfrm>
        </p:spPr>
        <p:txBody>
          <a:bodyPr/>
          <a:lstStyle/>
          <a:p>
            <a:r>
              <a:rPr lang="zh-CN" altLang="en-US" sz="4000" dirty="0">
                <a:solidFill>
                  <a:srgbClr val="0F0102"/>
                </a:solidFill>
              </a:rPr>
              <a:t>状态显示区详解</a:t>
            </a:r>
          </a:p>
        </p:txBody>
      </p:sp>
      <p:pic>
        <p:nvPicPr>
          <p:cNvPr id="70660" name="Picture 9" descr="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4582"/>
            <a:ext cx="9144000" cy="594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a:extLst>
              <a:ext uri="{FF2B5EF4-FFF2-40B4-BE49-F238E27FC236}">
                <a16:creationId xmlns:a16="http://schemas.microsoft.com/office/drawing/2014/main" id="{117FF758-A795-450C-926B-C178CB85E96C}"/>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74EC566C-AA9F-4CB1-952F-662A96B13FF2}"/>
              </a:ext>
            </a:extLst>
          </p:cNvPr>
          <p:cNvSpPr>
            <a:spLocks noGrp="1"/>
          </p:cNvSpPr>
          <p:nvPr>
            <p:ph type="sldNum" sz="quarter" idx="12"/>
          </p:nvPr>
        </p:nvSpPr>
        <p:spPr/>
        <p:txBody>
          <a:bodyPr/>
          <a:lstStyle/>
          <a:p>
            <a:fld id="{A379167F-0E9D-4B64-BC75-927482D095DB}" type="slidenum">
              <a:rPr lang="zh-CN" altLang="en-US" smtClean="0"/>
              <a:t>25</a:t>
            </a:fld>
            <a:endParaRPr lang="zh-CN" altLang="en-US"/>
          </a:p>
        </p:txBody>
      </p:sp>
    </p:spTree>
    <p:extLst>
      <p:ext uri="{BB962C8B-B14F-4D97-AF65-F5344CB8AC3E}">
        <p14:creationId xmlns:p14="http://schemas.microsoft.com/office/powerpoint/2010/main" val="246977972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6210" name="Rectangle 2"/>
          <p:cNvSpPr>
            <a:spLocks noGrp="1" noChangeArrowheads="1"/>
          </p:cNvSpPr>
          <p:nvPr>
            <p:ph type="title"/>
          </p:nvPr>
        </p:nvSpPr>
        <p:spPr/>
        <p:txBody>
          <a:bodyPr/>
          <a:lstStyle/>
          <a:p>
            <a:r>
              <a:rPr lang="zh-CN" altLang="en-US" sz="2800" dirty="0"/>
              <a:t>机器人编程语言的历史</a:t>
            </a:r>
          </a:p>
        </p:txBody>
      </p:sp>
      <p:sp>
        <p:nvSpPr>
          <p:cNvPr id="2526211" name="Rectangle 3"/>
          <p:cNvSpPr>
            <a:spLocks noGrp="1" noChangeArrowheads="1"/>
          </p:cNvSpPr>
          <p:nvPr>
            <p:ph idx="1"/>
          </p:nvPr>
        </p:nvSpPr>
        <p:spPr/>
        <p:txBody>
          <a:bodyPr>
            <a:normAutofit fontScale="70000" lnSpcReduction="20000"/>
          </a:bodyPr>
          <a:lstStyle/>
          <a:p>
            <a:pPr>
              <a:lnSpc>
                <a:spcPct val="110000"/>
              </a:lnSpc>
            </a:pPr>
            <a:r>
              <a:rPr lang="en-US" altLang="zh-CN" dirty="0"/>
              <a:t>1973</a:t>
            </a:r>
            <a:r>
              <a:rPr lang="zh-CN" altLang="en-US" dirty="0"/>
              <a:t>年，美国斯坦福智能机器人实验室研究和开发了第一种机器人语言：</a:t>
            </a:r>
            <a:r>
              <a:rPr lang="en-US" altLang="zh-CN" dirty="0"/>
              <a:t>WAVE</a:t>
            </a:r>
            <a:r>
              <a:rPr lang="zh-CN" altLang="en-US" dirty="0"/>
              <a:t>语言，它具有动作描述，能配合视觉传感器进行手眼协调控制等功能。</a:t>
            </a:r>
          </a:p>
          <a:p>
            <a:pPr>
              <a:lnSpc>
                <a:spcPct val="110000"/>
              </a:lnSpc>
            </a:pPr>
            <a:r>
              <a:rPr lang="en-US" altLang="zh-CN" dirty="0"/>
              <a:t>1974</a:t>
            </a:r>
            <a:r>
              <a:rPr lang="zh-CN" altLang="en-US" dirty="0"/>
              <a:t>年，在</a:t>
            </a:r>
            <a:r>
              <a:rPr lang="en-US" altLang="zh-CN" dirty="0"/>
              <a:t>WAVE</a:t>
            </a:r>
            <a:r>
              <a:rPr lang="zh-CN" altLang="en-US" dirty="0"/>
              <a:t>语言的基础上开发了</a:t>
            </a:r>
            <a:r>
              <a:rPr lang="en-US" altLang="zh-CN" dirty="0"/>
              <a:t>AL</a:t>
            </a:r>
            <a:r>
              <a:rPr lang="zh-CN" altLang="en-US" dirty="0"/>
              <a:t>语言，它是一种编译形式的语言，可以控制多台机器人协调动作。</a:t>
            </a:r>
          </a:p>
          <a:p>
            <a:pPr>
              <a:lnSpc>
                <a:spcPct val="110000"/>
              </a:lnSpc>
            </a:pPr>
            <a:r>
              <a:rPr lang="en-US" altLang="zh-CN" dirty="0"/>
              <a:t>1979</a:t>
            </a:r>
            <a:r>
              <a:rPr lang="zh-CN" altLang="en-US" dirty="0"/>
              <a:t>年，美国</a:t>
            </a:r>
            <a:r>
              <a:rPr lang="en-US" altLang="zh-CN" dirty="0" err="1"/>
              <a:t>Unimation</a:t>
            </a:r>
            <a:r>
              <a:rPr lang="zh-CN" altLang="en-US" dirty="0"/>
              <a:t>公司开发了</a:t>
            </a:r>
            <a:r>
              <a:rPr lang="en-US" altLang="zh-CN" dirty="0"/>
              <a:t>VAL</a:t>
            </a:r>
            <a:r>
              <a:rPr lang="zh-CN" altLang="en-US" dirty="0"/>
              <a:t>语言，并配置在</a:t>
            </a:r>
            <a:r>
              <a:rPr lang="en-US" altLang="zh-CN" dirty="0"/>
              <a:t>PUMA</a:t>
            </a:r>
            <a:r>
              <a:rPr lang="zh-CN" altLang="en-US" dirty="0"/>
              <a:t>机器人上，它是一种类</a:t>
            </a:r>
            <a:r>
              <a:rPr lang="en-US" altLang="zh-CN" dirty="0"/>
              <a:t>BASIC</a:t>
            </a:r>
            <a:r>
              <a:rPr lang="zh-CN" altLang="en-US" dirty="0"/>
              <a:t>语言，语句结构比较简单，易于编程。</a:t>
            </a:r>
            <a:endParaRPr lang="en-US" altLang="zh-CN" dirty="0"/>
          </a:p>
          <a:p>
            <a:pPr>
              <a:lnSpc>
                <a:spcPct val="110000"/>
              </a:lnSpc>
            </a:pPr>
            <a:r>
              <a:rPr lang="zh-CN" altLang="en-US" dirty="0"/>
              <a:t>目前，多数机器人公司都开发了专有机器人语言，</a:t>
            </a:r>
            <a:r>
              <a:rPr lang="en-US" altLang="zh-CN" dirty="0"/>
              <a:t> </a:t>
            </a:r>
            <a:r>
              <a:rPr lang="zh-CN" altLang="en-US" dirty="0"/>
              <a:t>如</a:t>
            </a:r>
            <a:r>
              <a:rPr lang="en-US" altLang="zh-CN" dirty="0"/>
              <a:t>ABB</a:t>
            </a:r>
            <a:r>
              <a:rPr lang="zh-CN" altLang="en-US" dirty="0"/>
              <a:t>的叫做</a:t>
            </a:r>
            <a:r>
              <a:rPr lang="en-US" altLang="zh-CN" dirty="0"/>
              <a:t>RAPID</a:t>
            </a:r>
            <a:r>
              <a:rPr lang="zh-CN" altLang="en-US" dirty="0"/>
              <a:t>，安川 </a:t>
            </a:r>
            <a:r>
              <a:rPr lang="en-US" altLang="zh-CN" dirty="0" err="1"/>
              <a:t>Motoman</a:t>
            </a:r>
            <a:r>
              <a:rPr lang="zh-CN" altLang="en-US" dirty="0"/>
              <a:t>的叫</a:t>
            </a:r>
            <a:r>
              <a:rPr lang="en-US" altLang="zh-CN" dirty="0"/>
              <a:t>INFORM</a:t>
            </a:r>
            <a:r>
              <a:rPr lang="zh-CN" altLang="en-US" dirty="0"/>
              <a:t>。各家机器人编程语言形式和内容都不相同。但是，不论变化多大，其关键的运动特性很相似，同时都吸收了</a:t>
            </a:r>
            <a:r>
              <a:rPr lang="en-US" altLang="zh-CN" dirty="0"/>
              <a:t>VAL</a:t>
            </a:r>
            <a:r>
              <a:rPr lang="zh-CN" altLang="en-US" dirty="0"/>
              <a:t>等动作级语言的特点。</a:t>
            </a:r>
            <a:endParaRPr lang="en-US" altLang="zh-CN" dirty="0"/>
          </a:p>
        </p:txBody>
      </p:sp>
      <p:sp>
        <p:nvSpPr>
          <p:cNvPr id="4" name="灯片编号占位符 5"/>
          <p:cNvSpPr>
            <a:spLocks noGrp="1"/>
          </p:cNvSpPr>
          <p:nvPr>
            <p:ph type="sldNum" sz="quarter" idx="10"/>
          </p:nvPr>
        </p:nvSpPr>
        <p:spPr/>
        <p:txBody>
          <a:bodyPr/>
          <a:lstStyle/>
          <a:p>
            <a:fld id="{C52E48EF-E1A8-417A-A323-4CD8CD8692D5}" type="slidenum">
              <a:rPr lang="zh-CN" altLang="en-US"/>
              <a:pPr/>
              <a:t>26</a:t>
            </a:fld>
            <a:endParaRPr lang="en-US" altLang="zh-CN"/>
          </a:p>
        </p:txBody>
      </p:sp>
      <p:sp>
        <p:nvSpPr>
          <p:cNvPr id="6" name="Rectangle 4">
            <a:extLst>
              <a:ext uri="{FF2B5EF4-FFF2-40B4-BE49-F238E27FC236}">
                <a16:creationId xmlns:a16="http://schemas.microsoft.com/office/drawing/2014/main" id="{0D120D39-82D6-4D93-B1B6-74550A2EE68F}"/>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Tree>
    <p:extLst>
      <p:ext uri="{BB962C8B-B14F-4D97-AF65-F5344CB8AC3E}">
        <p14:creationId xmlns:p14="http://schemas.microsoft.com/office/powerpoint/2010/main" val="1883142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92249" y="836712"/>
            <a:ext cx="8229600" cy="63408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000" dirty="0"/>
              <a:t>机器人编程语言的特点</a:t>
            </a:r>
          </a:p>
        </p:txBody>
      </p:sp>
      <p:sp>
        <p:nvSpPr>
          <p:cNvPr id="6" name="Rectangle 3"/>
          <p:cNvSpPr txBox="1">
            <a:spLocks noChangeArrowheads="1"/>
          </p:cNvSpPr>
          <p:nvPr/>
        </p:nvSpPr>
        <p:spPr>
          <a:xfrm>
            <a:off x="457200" y="1600204"/>
            <a:ext cx="8229600" cy="4525963"/>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lang="zh-CN" altLang="en-US" dirty="0"/>
              <a:t>机器人语言同通用计算机语言相比，是面向设备和生产工艺的，而不是面向计算的。</a:t>
            </a:r>
          </a:p>
          <a:p>
            <a:pPr>
              <a:lnSpc>
                <a:spcPct val="110000"/>
              </a:lnSpc>
            </a:pPr>
            <a:r>
              <a:rPr lang="zh-CN" altLang="en-US" dirty="0"/>
              <a:t>机器人程序流程一般都比较简单，编码量都不太大。</a:t>
            </a:r>
          </a:p>
          <a:p>
            <a:pPr>
              <a:lnSpc>
                <a:spcPct val="110000"/>
              </a:lnSpc>
            </a:pPr>
            <a:r>
              <a:rPr lang="zh-CN" altLang="en-US" dirty="0"/>
              <a:t>机器人程序一般要经过慢速调试保证正确后，才能全速运行，以保证人机安全。</a:t>
            </a:r>
            <a:endParaRPr lang="en-US" altLang="zh-CN" dirty="0"/>
          </a:p>
          <a:p>
            <a:pPr>
              <a:lnSpc>
                <a:spcPct val="110000"/>
              </a:lnSpc>
            </a:pPr>
            <a:r>
              <a:rPr lang="zh-CN" altLang="en-US" dirty="0"/>
              <a:t>许多机器人指令和参数都与工艺相关，学习机器人语言关键在于实践，并熟知工艺。</a:t>
            </a:r>
            <a:endParaRPr lang="en-US" altLang="zh-CN" dirty="0"/>
          </a:p>
        </p:txBody>
      </p:sp>
      <p:sp>
        <p:nvSpPr>
          <p:cNvPr id="7" name="Rectangle 4">
            <a:extLst>
              <a:ext uri="{FF2B5EF4-FFF2-40B4-BE49-F238E27FC236}">
                <a16:creationId xmlns:a16="http://schemas.microsoft.com/office/drawing/2014/main" id="{1950289A-F6A2-400B-B657-E19168404E56}"/>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5F4A35A3-8948-49E2-A869-EAB913275F5F}"/>
              </a:ext>
            </a:extLst>
          </p:cNvPr>
          <p:cNvSpPr>
            <a:spLocks noGrp="1"/>
          </p:cNvSpPr>
          <p:nvPr>
            <p:ph type="sldNum" sz="quarter" idx="12"/>
          </p:nvPr>
        </p:nvSpPr>
        <p:spPr/>
        <p:txBody>
          <a:bodyPr/>
          <a:lstStyle/>
          <a:p>
            <a:fld id="{A379167F-0E9D-4B64-BC75-927482D095DB}" type="slidenum">
              <a:rPr lang="zh-CN" altLang="en-US" smtClean="0"/>
              <a:t>27</a:t>
            </a:fld>
            <a:endParaRPr lang="zh-CN" altLang="en-US"/>
          </a:p>
        </p:txBody>
      </p:sp>
    </p:spTree>
    <p:extLst>
      <p:ext uri="{BB962C8B-B14F-4D97-AF65-F5344CB8AC3E}">
        <p14:creationId xmlns:p14="http://schemas.microsoft.com/office/powerpoint/2010/main" val="543449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关节运动</a:t>
            </a:r>
          </a:p>
        </p:txBody>
      </p:sp>
      <p:sp>
        <p:nvSpPr>
          <p:cNvPr id="4" name="矩形 3"/>
          <p:cNvSpPr/>
          <p:nvPr/>
        </p:nvSpPr>
        <p:spPr>
          <a:xfrm>
            <a:off x="1403648" y="1412776"/>
            <a:ext cx="6984776" cy="2031325"/>
          </a:xfrm>
          <a:prstGeom prst="rect">
            <a:avLst/>
          </a:prstGeom>
        </p:spPr>
        <p:txBody>
          <a:bodyPr wrap="square">
            <a:spAutoFit/>
          </a:bodyPr>
          <a:lstStyle/>
          <a:p>
            <a:r>
              <a:rPr lang="zh-CN" altLang="zh-CN" dirty="0"/>
              <a:t>功能：从当前点到</a:t>
            </a:r>
            <a:r>
              <a:rPr lang="zh-CN" altLang="en-US" dirty="0"/>
              <a:t>目标</a:t>
            </a:r>
            <a:r>
              <a:rPr lang="zh-CN" altLang="zh-CN" dirty="0"/>
              <a:t>点做运动</a:t>
            </a:r>
            <a:r>
              <a:rPr lang="zh-CN" altLang="en-US" dirty="0"/>
              <a:t>，不关注中间路径。</a:t>
            </a:r>
            <a:endParaRPr lang="en-US" altLang="zh-CN" dirty="0"/>
          </a:p>
          <a:p>
            <a:endParaRPr lang="zh-CN" altLang="zh-CN" dirty="0"/>
          </a:p>
          <a:p>
            <a:r>
              <a:rPr lang="zh-CN" altLang="zh-CN" dirty="0"/>
              <a:t>格式：</a:t>
            </a:r>
            <a:r>
              <a:rPr lang="en-US" altLang="zh-CN" dirty="0"/>
              <a:t>&lt;</a:t>
            </a:r>
            <a:r>
              <a:rPr lang="en-US" altLang="zh-CN" dirty="0" err="1"/>
              <a:t>movj</a:t>
            </a:r>
            <a:r>
              <a:rPr lang="en-US" altLang="zh-CN" dirty="0"/>
              <a:t>&gt;  &lt;</a:t>
            </a:r>
            <a:r>
              <a:rPr lang="zh-CN" altLang="en-US" dirty="0"/>
              <a:t>目标</a:t>
            </a:r>
            <a:r>
              <a:rPr lang="zh-CN" altLang="zh-CN" dirty="0"/>
              <a:t>点</a:t>
            </a:r>
            <a:r>
              <a:rPr lang="en-US" altLang="zh-CN" dirty="0"/>
              <a:t>&gt; , &lt;</a:t>
            </a:r>
            <a:r>
              <a:rPr lang="zh-CN" altLang="zh-CN" dirty="0"/>
              <a:t>速度</a:t>
            </a:r>
            <a:r>
              <a:rPr lang="en-US" altLang="zh-CN" dirty="0"/>
              <a:t>&gt; </a:t>
            </a:r>
            <a:r>
              <a:rPr lang="zh-CN" altLang="en-US" dirty="0"/>
              <a:t>，</a:t>
            </a:r>
            <a:r>
              <a:rPr lang="en-US" altLang="zh-CN" dirty="0"/>
              <a:t>[</a:t>
            </a:r>
            <a:r>
              <a:rPr lang="zh-CN" altLang="en-US" dirty="0"/>
              <a:t>附加项</a:t>
            </a:r>
            <a:r>
              <a:rPr lang="en-US" altLang="zh-CN" dirty="0"/>
              <a:t>]</a:t>
            </a:r>
          </a:p>
          <a:p>
            <a:endParaRPr lang="zh-CN" altLang="zh-CN" dirty="0"/>
          </a:p>
          <a:p>
            <a:pPr lvl="0"/>
            <a:r>
              <a:rPr lang="zh-CN" altLang="en-US" dirty="0">
                <a:solidFill>
                  <a:srgbClr val="FF0000"/>
                </a:solidFill>
              </a:rPr>
              <a:t>可达性：目标点在机器人工作空间内</a:t>
            </a:r>
            <a:endParaRPr lang="zh-CN" altLang="zh-CN" dirty="0">
              <a:solidFill>
                <a:srgbClr val="FF0000"/>
              </a:solidFill>
            </a:endParaRPr>
          </a:p>
          <a:p>
            <a:r>
              <a:rPr lang="zh-CN" altLang="en-US" dirty="0"/>
              <a:t>速度单位：关节运动极限速度的百分比，当为</a:t>
            </a:r>
            <a:r>
              <a:rPr lang="en-US" altLang="zh-CN" dirty="0"/>
              <a:t>100</a:t>
            </a:r>
            <a:r>
              <a:rPr lang="zh-CN" altLang="en-US" dirty="0"/>
              <a:t>时到达了关节最大速度（</a:t>
            </a:r>
            <a:r>
              <a:rPr lang="en-US" altLang="zh-CN" dirty="0" err="1"/>
              <a:t>Motoman</a:t>
            </a:r>
            <a:r>
              <a:rPr lang="zh-CN" altLang="en-US" dirty="0"/>
              <a:t>）。</a:t>
            </a:r>
          </a:p>
        </p:txBody>
      </p:sp>
      <p:sp>
        <p:nvSpPr>
          <p:cNvPr id="6" name="TextBox 5"/>
          <p:cNvSpPr txBox="1"/>
          <p:nvPr/>
        </p:nvSpPr>
        <p:spPr>
          <a:xfrm>
            <a:off x="1475656" y="3861048"/>
            <a:ext cx="3035190" cy="1477328"/>
          </a:xfrm>
          <a:prstGeom prst="rect">
            <a:avLst/>
          </a:prstGeom>
          <a:noFill/>
          <a:ln>
            <a:solidFill>
              <a:srgbClr val="FF0000"/>
            </a:solidFill>
          </a:ln>
        </p:spPr>
        <p:txBody>
          <a:bodyPr wrap="none" rtlCol="0">
            <a:spAutoFit/>
          </a:bodyPr>
          <a:lstStyle/>
          <a:p>
            <a:r>
              <a:rPr lang="en-US" altLang="zh-CN" dirty="0" err="1"/>
              <a:t>MovJ</a:t>
            </a:r>
            <a:r>
              <a:rPr lang="en-US" altLang="zh-CN" dirty="0"/>
              <a:t> 	p1, v100, z10, tool1</a:t>
            </a:r>
          </a:p>
          <a:p>
            <a:r>
              <a:rPr lang="en-US" altLang="zh-CN" dirty="0"/>
              <a:t>P1</a:t>
            </a:r>
            <a:r>
              <a:rPr lang="zh-CN" altLang="en-US" dirty="0"/>
              <a:t>：目标点</a:t>
            </a:r>
            <a:endParaRPr lang="en-US" altLang="zh-CN" dirty="0"/>
          </a:p>
          <a:p>
            <a:r>
              <a:rPr lang="en-US" altLang="zh-CN" dirty="0"/>
              <a:t>v100: </a:t>
            </a:r>
            <a:r>
              <a:rPr lang="zh-CN" altLang="en-US" dirty="0"/>
              <a:t>运动最大速度</a:t>
            </a:r>
            <a:r>
              <a:rPr lang="en-US" altLang="zh-CN" dirty="0"/>
              <a:t>100mm/s</a:t>
            </a:r>
          </a:p>
          <a:p>
            <a:r>
              <a:rPr lang="en-US" altLang="zh-CN" dirty="0"/>
              <a:t>z10: </a:t>
            </a:r>
            <a:r>
              <a:rPr lang="zh-CN" altLang="en-US" dirty="0"/>
              <a:t>过渡圆弧半径</a:t>
            </a:r>
            <a:r>
              <a:rPr lang="en-US" altLang="zh-CN" dirty="0"/>
              <a:t>10mm</a:t>
            </a:r>
          </a:p>
          <a:p>
            <a:r>
              <a:rPr lang="en-US" altLang="zh-CN" dirty="0"/>
              <a:t>tool1: TCP</a:t>
            </a:r>
            <a:r>
              <a:rPr lang="zh-CN" altLang="en-US" dirty="0"/>
              <a:t>坐标系为</a:t>
            </a:r>
            <a:r>
              <a:rPr lang="en-US" altLang="zh-CN" dirty="0"/>
              <a:t>tool1</a:t>
            </a:r>
            <a:endParaRPr lang="zh-CN" altLang="en-US" dirty="0"/>
          </a:p>
        </p:txBody>
      </p:sp>
      <p:sp>
        <p:nvSpPr>
          <p:cNvPr id="7" name="TextBox 6"/>
          <p:cNvSpPr txBox="1"/>
          <p:nvPr/>
        </p:nvSpPr>
        <p:spPr>
          <a:xfrm>
            <a:off x="1979712" y="5548590"/>
            <a:ext cx="2005677" cy="369332"/>
          </a:xfrm>
          <a:prstGeom prst="rect">
            <a:avLst/>
          </a:prstGeom>
          <a:noFill/>
        </p:spPr>
        <p:txBody>
          <a:bodyPr wrap="none" rtlCol="0">
            <a:spAutoFit/>
          </a:bodyPr>
          <a:lstStyle/>
          <a:p>
            <a:r>
              <a:rPr lang="en-US" altLang="zh-CN" dirty="0"/>
              <a:t>ABB </a:t>
            </a:r>
            <a:r>
              <a:rPr lang="zh-CN" altLang="en-US" dirty="0"/>
              <a:t>关节运动指令</a:t>
            </a:r>
          </a:p>
        </p:txBody>
      </p:sp>
      <p:sp>
        <p:nvSpPr>
          <p:cNvPr id="8" name="TextBox 7"/>
          <p:cNvSpPr txBox="1"/>
          <p:nvPr/>
        </p:nvSpPr>
        <p:spPr>
          <a:xfrm>
            <a:off x="5053953" y="3861048"/>
            <a:ext cx="3698833" cy="1477328"/>
          </a:xfrm>
          <a:prstGeom prst="rect">
            <a:avLst/>
          </a:prstGeom>
          <a:noFill/>
          <a:ln>
            <a:solidFill>
              <a:srgbClr val="FF0000"/>
            </a:solidFill>
          </a:ln>
        </p:spPr>
        <p:txBody>
          <a:bodyPr wrap="none" rtlCol="0">
            <a:spAutoFit/>
          </a:bodyPr>
          <a:lstStyle/>
          <a:p>
            <a:r>
              <a:rPr lang="en-US" altLang="zh-CN" dirty="0" err="1"/>
              <a:t>MovJ</a:t>
            </a:r>
            <a:r>
              <a:rPr lang="en-US" altLang="zh-CN" dirty="0"/>
              <a:t>   VJ=20, PL=1</a:t>
            </a:r>
          </a:p>
          <a:p>
            <a:r>
              <a:rPr lang="en-US" altLang="zh-CN" dirty="0">
                <a:solidFill>
                  <a:srgbClr val="FF0000"/>
                </a:solidFill>
              </a:rPr>
              <a:t>P1</a:t>
            </a:r>
            <a:r>
              <a:rPr lang="zh-CN" altLang="en-US" dirty="0">
                <a:solidFill>
                  <a:srgbClr val="FF0000"/>
                </a:solidFill>
              </a:rPr>
              <a:t>：目标点是隐含的</a:t>
            </a:r>
            <a:endParaRPr lang="en-US" altLang="zh-CN" dirty="0">
              <a:solidFill>
                <a:srgbClr val="FF0000"/>
              </a:solidFill>
            </a:endParaRPr>
          </a:p>
          <a:p>
            <a:r>
              <a:rPr lang="en-US" altLang="zh-CN" dirty="0"/>
              <a:t>VJ=20: </a:t>
            </a:r>
            <a:r>
              <a:rPr lang="zh-CN" altLang="en-US" dirty="0"/>
              <a:t>关节预设速度的</a:t>
            </a:r>
            <a:r>
              <a:rPr lang="en-US" altLang="zh-CN" dirty="0"/>
              <a:t>20%</a:t>
            </a:r>
          </a:p>
          <a:p>
            <a:r>
              <a:rPr lang="en-US" altLang="zh-CN" dirty="0"/>
              <a:t>PL=1: </a:t>
            </a:r>
            <a:r>
              <a:rPr lang="zh-CN" altLang="en-US" dirty="0"/>
              <a:t>到达目标点精度，</a:t>
            </a:r>
            <a:r>
              <a:rPr lang="en-US" altLang="zh-CN" dirty="0"/>
              <a:t>0</a:t>
            </a:r>
            <a:r>
              <a:rPr lang="zh-CN" altLang="en-US" dirty="0"/>
              <a:t>到</a:t>
            </a:r>
            <a:r>
              <a:rPr lang="en-US" altLang="zh-CN" dirty="0"/>
              <a:t>8</a:t>
            </a:r>
            <a:r>
              <a:rPr lang="zh-CN" altLang="en-US" dirty="0"/>
              <a:t>级</a:t>
            </a:r>
            <a:endParaRPr lang="en-US" altLang="zh-CN" dirty="0"/>
          </a:p>
          <a:p>
            <a:r>
              <a:rPr lang="en-US" altLang="zh-CN" dirty="0">
                <a:solidFill>
                  <a:srgbClr val="FF0000"/>
                </a:solidFill>
              </a:rPr>
              <a:t>Too1: TCP</a:t>
            </a:r>
            <a:r>
              <a:rPr lang="zh-CN" altLang="en-US" dirty="0">
                <a:solidFill>
                  <a:srgbClr val="FF0000"/>
                </a:solidFill>
              </a:rPr>
              <a:t>坐标系是缺省的</a:t>
            </a:r>
            <a:r>
              <a:rPr lang="en-US" altLang="zh-CN" dirty="0">
                <a:solidFill>
                  <a:srgbClr val="FF0000"/>
                </a:solidFill>
              </a:rPr>
              <a:t>,</a:t>
            </a:r>
            <a:r>
              <a:rPr lang="zh-CN" altLang="en-US" dirty="0">
                <a:solidFill>
                  <a:srgbClr val="FF0000"/>
                </a:solidFill>
              </a:rPr>
              <a:t>提前设置</a:t>
            </a:r>
          </a:p>
        </p:txBody>
      </p:sp>
      <p:sp>
        <p:nvSpPr>
          <p:cNvPr id="9" name="TextBox 8"/>
          <p:cNvSpPr txBox="1"/>
          <p:nvPr/>
        </p:nvSpPr>
        <p:spPr>
          <a:xfrm>
            <a:off x="5652120" y="5589240"/>
            <a:ext cx="2554867" cy="369332"/>
          </a:xfrm>
          <a:prstGeom prst="rect">
            <a:avLst/>
          </a:prstGeom>
          <a:noFill/>
        </p:spPr>
        <p:txBody>
          <a:bodyPr wrap="none" rtlCol="0">
            <a:spAutoFit/>
          </a:bodyPr>
          <a:lstStyle/>
          <a:p>
            <a:r>
              <a:rPr lang="en-US" altLang="zh-CN" dirty="0" err="1"/>
              <a:t>Motoman</a:t>
            </a:r>
            <a:r>
              <a:rPr lang="en-US" altLang="zh-CN" dirty="0"/>
              <a:t> </a:t>
            </a:r>
            <a:r>
              <a:rPr lang="zh-CN" altLang="en-US" dirty="0"/>
              <a:t>关节运动指令</a:t>
            </a:r>
          </a:p>
        </p:txBody>
      </p:sp>
      <p:sp>
        <p:nvSpPr>
          <p:cNvPr id="10" name="Rectangle 4">
            <a:extLst>
              <a:ext uri="{FF2B5EF4-FFF2-40B4-BE49-F238E27FC236}">
                <a16:creationId xmlns:a16="http://schemas.microsoft.com/office/drawing/2014/main" id="{B6191C0E-F65B-45BF-8DB4-BD0D87528B52}"/>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3" name="灯片编号占位符 2">
            <a:extLst>
              <a:ext uri="{FF2B5EF4-FFF2-40B4-BE49-F238E27FC236}">
                <a16:creationId xmlns:a16="http://schemas.microsoft.com/office/drawing/2014/main" id="{EC4DCE68-8AA2-4D46-89C3-B22C58E2D05A}"/>
              </a:ext>
            </a:extLst>
          </p:cNvPr>
          <p:cNvSpPr>
            <a:spLocks noGrp="1"/>
          </p:cNvSpPr>
          <p:nvPr>
            <p:ph type="sldNum" sz="quarter" idx="12"/>
          </p:nvPr>
        </p:nvSpPr>
        <p:spPr/>
        <p:txBody>
          <a:bodyPr/>
          <a:lstStyle/>
          <a:p>
            <a:fld id="{A379167F-0E9D-4B64-BC75-927482D095DB}" type="slidenum">
              <a:rPr lang="zh-CN" altLang="en-US" smtClean="0"/>
              <a:t>28</a:t>
            </a:fld>
            <a:endParaRPr lang="zh-CN" altLang="en-US"/>
          </a:p>
        </p:txBody>
      </p:sp>
    </p:spTree>
    <p:extLst>
      <p:ext uri="{BB962C8B-B14F-4D97-AF65-F5344CB8AC3E}">
        <p14:creationId xmlns:p14="http://schemas.microsoft.com/office/powerpoint/2010/main" val="1554512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2" name="Rectangle 4"/>
          <p:cNvSpPr>
            <a:spLocks noGrp="1" noChangeArrowheads="1"/>
          </p:cNvSpPr>
          <p:nvPr>
            <p:ph type="title" idx="4294967295"/>
          </p:nvPr>
        </p:nvSpPr>
        <p:spPr>
          <a:xfrm>
            <a:off x="1371600" y="860425"/>
            <a:ext cx="7772400" cy="577850"/>
          </a:xfrm>
        </p:spPr>
        <p:txBody>
          <a:bodyPr>
            <a:normAutofit fontScale="90000"/>
          </a:bodyPr>
          <a:lstStyle/>
          <a:p>
            <a:r>
              <a:rPr lang="zh-CN" altLang="en-US" sz="4000">
                <a:latin typeface="宋体" charset="-122"/>
              </a:rPr>
              <a:t>定位精度之等级用法</a:t>
            </a:r>
            <a:br>
              <a:rPr lang="zh-CN" altLang="en-US" sz="4000"/>
            </a:br>
            <a:endParaRPr lang="zh-CN" altLang="en-US" sz="4000"/>
          </a:p>
        </p:txBody>
      </p:sp>
      <p:pic>
        <p:nvPicPr>
          <p:cNvPr id="107524" name="Picture 5" descr="精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68413"/>
            <a:ext cx="8713787"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a:extLst>
              <a:ext uri="{FF2B5EF4-FFF2-40B4-BE49-F238E27FC236}">
                <a16:creationId xmlns:a16="http://schemas.microsoft.com/office/drawing/2014/main" id="{12C0799C-5F31-48D6-AE01-992F6B6D8AEB}"/>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D6599FBD-321D-4BEA-A7DD-207CFC86EB17}"/>
              </a:ext>
            </a:extLst>
          </p:cNvPr>
          <p:cNvSpPr>
            <a:spLocks noGrp="1"/>
          </p:cNvSpPr>
          <p:nvPr>
            <p:ph type="sldNum" sz="quarter" idx="12"/>
          </p:nvPr>
        </p:nvSpPr>
        <p:spPr/>
        <p:txBody>
          <a:bodyPr/>
          <a:lstStyle/>
          <a:p>
            <a:fld id="{A379167F-0E9D-4B64-BC75-927482D095DB}" type="slidenum">
              <a:rPr lang="zh-CN" altLang="en-US" smtClean="0"/>
              <a:t>29</a:t>
            </a:fld>
            <a:endParaRPr lang="zh-CN" altLang="en-US"/>
          </a:p>
        </p:txBody>
      </p:sp>
    </p:spTree>
    <p:extLst>
      <p:ext uri="{BB962C8B-B14F-4D97-AF65-F5344CB8AC3E}">
        <p14:creationId xmlns:p14="http://schemas.microsoft.com/office/powerpoint/2010/main" val="178541227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Oval 3" descr="花岗岩"/>
          <p:cNvSpPr>
            <a:spLocks noChangeArrowheads="1"/>
          </p:cNvSpPr>
          <p:nvPr/>
        </p:nvSpPr>
        <p:spPr bwMode="auto">
          <a:xfrm>
            <a:off x="971600" y="1340768"/>
            <a:ext cx="7127875" cy="3527425"/>
          </a:xfrm>
          <a:prstGeom prst="ellipse">
            <a:avLst/>
          </a:prstGeom>
          <a:blipFill dpi="0" rotWithShape="1">
            <a:blip r:embed="rId3"/>
            <a:srcRect/>
            <a:tile tx="0" ty="0" sx="100000" sy="100000" flip="none" algn="tl"/>
          </a:blipFill>
          <a:ln w="1905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4000" b="1" dirty="0">
                <a:solidFill>
                  <a:srgbClr val="FC3A3A"/>
                </a:solidFill>
                <a:effectLst>
                  <a:outerShdw blurRad="38100" dist="38100" dir="2700000" algn="tl">
                    <a:srgbClr val="000000"/>
                  </a:outerShdw>
                </a:effectLst>
                <a:ea typeface="宋体" pitchFamily="2" charset="-122"/>
              </a:rPr>
              <a:t>1.1 </a:t>
            </a:r>
            <a:r>
              <a:rPr kumimoji="1" lang="zh-CN" altLang="zh-CN" sz="4000" b="1" dirty="0">
                <a:solidFill>
                  <a:srgbClr val="FC3A3A"/>
                </a:solidFill>
                <a:effectLst>
                  <a:outerShdw blurRad="38100" dist="38100" dir="2700000" algn="tl">
                    <a:srgbClr val="000000"/>
                  </a:outerShdw>
                </a:effectLst>
                <a:ea typeface="宋体" pitchFamily="2" charset="-122"/>
              </a:rPr>
              <a:t>机器人</a:t>
            </a:r>
            <a:r>
              <a:rPr kumimoji="1" lang="zh-CN" altLang="en-US" sz="4000" b="1" dirty="0">
                <a:solidFill>
                  <a:srgbClr val="FC3A3A"/>
                </a:solidFill>
                <a:effectLst>
                  <a:outerShdw blurRad="38100" dist="38100" dir="2700000" algn="tl">
                    <a:srgbClr val="000000"/>
                  </a:outerShdw>
                </a:effectLst>
                <a:ea typeface="宋体" pitchFamily="2" charset="-122"/>
              </a:rPr>
              <a:t>的发展历程</a:t>
            </a:r>
          </a:p>
        </p:txBody>
      </p:sp>
      <p:sp>
        <p:nvSpPr>
          <p:cNvPr id="2" name="灯片编号占位符 1">
            <a:extLst>
              <a:ext uri="{FF2B5EF4-FFF2-40B4-BE49-F238E27FC236}">
                <a16:creationId xmlns:a16="http://schemas.microsoft.com/office/drawing/2014/main" id="{BD1ACB3B-46A3-4290-BB5A-3EE3428378EB}"/>
              </a:ext>
            </a:extLst>
          </p:cNvPr>
          <p:cNvSpPr>
            <a:spLocks noGrp="1"/>
          </p:cNvSpPr>
          <p:nvPr>
            <p:ph type="sldNum" sz="quarter" idx="12"/>
          </p:nvPr>
        </p:nvSpPr>
        <p:spPr/>
        <p:txBody>
          <a:bodyPr/>
          <a:lstStyle/>
          <a:p>
            <a:fld id="{A379167F-0E9D-4B64-BC75-927482D095DB}" type="slidenum">
              <a:rPr lang="zh-CN" altLang="en-US" smtClean="0"/>
              <a:t>3</a:t>
            </a:fld>
            <a:endParaRPr lang="zh-CN" altLang="en-US"/>
          </a:p>
        </p:txBody>
      </p:sp>
    </p:spTree>
    <p:extLst>
      <p:ext uri="{BB962C8B-B14F-4D97-AF65-F5344CB8AC3E}">
        <p14:creationId xmlns:p14="http://schemas.microsoft.com/office/powerpoint/2010/main" val="1249160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直线运动</a:t>
            </a:r>
          </a:p>
        </p:txBody>
      </p:sp>
      <p:sp>
        <p:nvSpPr>
          <p:cNvPr id="4" name="矩形 3"/>
          <p:cNvSpPr/>
          <p:nvPr/>
        </p:nvSpPr>
        <p:spPr>
          <a:xfrm>
            <a:off x="1700342" y="1700808"/>
            <a:ext cx="5832648" cy="1477328"/>
          </a:xfrm>
          <a:prstGeom prst="rect">
            <a:avLst/>
          </a:prstGeom>
        </p:spPr>
        <p:txBody>
          <a:bodyPr wrap="square">
            <a:spAutoFit/>
          </a:bodyPr>
          <a:lstStyle/>
          <a:p>
            <a:r>
              <a:rPr lang="zh-CN" altLang="zh-CN" dirty="0"/>
              <a:t>功能：从当前点到</a:t>
            </a:r>
            <a:r>
              <a:rPr lang="zh-CN" altLang="en-US" dirty="0"/>
              <a:t>目标</a:t>
            </a:r>
            <a:r>
              <a:rPr lang="zh-CN" altLang="zh-CN" dirty="0"/>
              <a:t>点做直线运动</a:t>
            </a:r>
          </a:p>
          <a:p>
            <a:r>
              <a:rPr lang="zh-CN" altLang="zh-CN" dirty="0"/>
              <a:t>格式：</a:t>
            </a:r>
            <a:r>
              <a:rPr lang="en-US" altLang="zh-CN" dirty="0"/>
              <a:t>&lt;</a:t>
            </a:r>
            <a:r>
              <a:rPr lang="en-US" altLang="zh-CN" dirty="0" err="1"/>
              <a:t>movl</a:t>
            </a:r>
            <a:r>
              <a:rPr lang="en-US" altLang="zh-CN" dirty="0"/>
              <a:t>&gt;  &lt;</a:t>
            </a:r>
            <a:r>
              <a:rPr lang="zh-CN" altLang="en-US" dirty="0"/>
              <a:t>目标</a:t>
            </a:r>
            <a:r>
              <a:rPr lang="zh-CN" altLang="zh-CN" dirty="0"/>
              <a:t>点</a:t>
            </a:r>
            <a:r>
              <a:rPr lang="en-US" altLang="zh-CN" dirty="0"/>
              <a:t>&gt; , &lt;</a:t>
            </a:r>
            <a:r>
              <a:rPr lang="zh-CN" altLang="zh-CN" dirty="0"/>
              <a:t>速度</a:t>
            </a:r>
            <a:r>
              <a:rPr lang="en-US" altLang="zh-CN" dirty="0"/>
              <a:t>&gt; </a:t>
            </a:r>
            <a:r>
              <a:rPr lang="zh-CN" altLang="en-US" dirty="0"/>
              <a:t>，</a:t>
            </a:r>
            <a:r>
              <a:rPr lang="en-US" altLang="zh-CN" dirty="0"/>
              <a:t>[</a:t>
            </a:r>
            <a:r>
              <a:rPr lang="zh-CN" altLang="en-US" dirty="0"/>
              <a:t>精度</a:t>
            </a:r>
            <a:r>
              <a:rPr lang="en-US" altLang="zh-CN" dirty="0"/>
              <a:t>], [</a:t>
            </a:r>
            <a:r>
              <a:rPr lang="zh-CN" altLang="en-US" dirty="0"/>
              <a:t>坐标系</a:t>
            </a:r>
            <a:r>
              <a:rPr lang="en-US" altLang="zh-CN" dirty="0"/>
              <a:t>]</a:t>
            </a:r>
            <a:endParaRPr lang="zh-CN" altLang="zh-CN" dirty="0"/>
          </a:p>
          <a:p>
            <a:pPr lvl="0"/>
            <a:r>
              <a:rPr lang="zh-CN" altLang="en-US" dirty="0">
                <a:solidFill>
                  <a:srgbClr val="FF0000"/>
                </a:solidFill>
              </a:rPr>
              <a:t>可达性：目标点和当前点的连线在机器人工作空间内</a:t>
            </a:r>
            <a:endParaRPr lang="zh-CN" altLang="zh-CN" dirty="0">
              <a:solidFill>
                <a:srgbClr val="FF0000"/>
              </a:solidFill>
            </a:endParaRPr>
          </a:p>
          <a:p>
            <a:r>
              <a:rPr lang="zh-CN" altLang="en-US" dirty="0"/>
              <a:t>速度单位：</a:t>
            </a:r>
            <a:r>
              <a:rPr lang="en-US" altLang="zh-CN" dirty="0"/>
              <a:t>mm/sec</a:t>
            </a:r>
          </a:p>
          <a:p>
            <a:endParaRPr lang="zh-CN" altLang="en-US" dirty="0"/>
          </a:p>
        </p:txBody>
      </p:sp>
      <p:sp>
        <p:nvSpPr>
          <p:cNvPr id="5" name="TextBox 4"/>
          <p:cNvSpPr txBox="1"/>
          <p:nvPr/>
        </p:nvSpPr>
        <p:spPr>
          <a:xfrm>
            <a:off x="1475656" y="3861048"/>
            <a:ext cx="3524106" cy="1477328"/>
          </a:xfrm>
          <a:prstGeom prst="rect">
            <a:avLst/>
          </a:prstGeom>
          <a:noFill/>
          <a:ln>
            <a:solidFill>
              <a:srgbClr val="FF0000"/>
            </a:solidFill>
          </a:ln>
        </p:spPr>
        <p:txBody>
          <a:bodyPr wrap="none" rtlCol="0">
            <a:spAutoFit/>
          </a:bodyPr>
          <a:lstStyle/>
          <a:p>
            <a:r>
              <a:rPr lang="en-US" altLang="zh-CN" dirty="0" err="1"/>
              <a:t>MovL</a:t>
            </a:r>
            <a:r>
              <a:rPr lang="en-US" altLang="zh-CN" dirty="0"/>
              <a:t> 	p1, v100, z10, tool1</a:t>
            </a:r>
          </a:p>
          <a:p>
            <a:r>
              <a:rPr lang="en-US" altLang="zh-CN" dirty="0"/>
              <a:t>P1</a:t>
            </a:r>
            <a:r>
              <a:rPr lang="zh-CN" altLang="en-US" dirty="0"/>
              <a:t>：目标点</a:t>
            </a:r>
            <a:endParaRPr lang="en-US" altLang="zh-CN" dirty="0"/>
          </a:p>
          <a:p>
            <a:r>
              <a:rPr lang="en-US" altLang="zh-CN" dirty="0"/>
              <a:t>v100: </a:t>
            </a:r>
            <a:r>
              <a:rPr lang="zh-CN" altLang="en-US" dirty="0"/>
              <a:t>直线运动最大速度</a:t>
            </a:r>
            <a:r>
              <a:rPr lang="en-US" altLang="zh-CN" dirty="0"/>
              <a:t>100mm/s</a:t>
            </a:r>
          </a:p>
          <a:p>
            <a:r>
              <a:rPr lang="en-US" altLang="zh-CN" dirty="0"/>
              <a:t>z10: </a:t>
            </a:r>
            <a:r>
              <a:rPr lang="zh-CN" altLang="en-US" dirty="0"/>
              <a:t>过渡圆弧半径</a:t>
            </a:r>
            <a:r>
              <a:rPr lang="en-US" altLang="zh-CN" dirty="0"/>
              <a:t>10mm</a:t>
            </a:r>
          </a:p>
          <a:p>
            <a:r>
              <a:rPr lang="en-US" altLang="zh-CN" dirty="0"/>
              <a:t>tool1: TCP</a:t>
            </a:r>
            <a:r>
              <a:rPr lang="zh-CN" altLang="en-US" dirty="0"/>
              <a:t>坐标系为</a:t>
            </a:r>
            <a:r>
              <a:rPr lang="en-US" altLang="zh-CN" dirty="0"/>
              <a:t>tool1</a:t>
            </a:r>
            <a:endParaRPr lang="zh-CN" altLang="en-US" dirty="0"/>
          </a:p>
        </p:txBody>
      </p:sp>
      <p:sp>
        <p:nvSpPr>
          <p:cNvPr id="6" name="TextBox 5"/>
          <p:cNvSpPr txBox="1"/>
          <p:nvPr/>
        </p:nvSpPr>
        <p:spPr>
          <a:xfrm>
            <a:off x="1979712" y="5548590"/>
            <a:ext cx="2005677" cy="369332"/>
          </a:xfrm>
          <a:prstGeom prst="rect">
            <a:avLst/>
          </a:prstGeom>
          <a:noFill/>
        </p:spPr>
        <p:txBody>
          <a:bodyPr wrap="none" rtlCol="0">
            <a:spAutoFit/>
          </a:bodyPr>
          <a:lstStyle/>
          <a:p>
            <a:r>
              <a:rPr lang="en-US" altLang="zh-CN" dirty="0"/>
              <a:t>ABB </a:t>
            </a:r>
            <a:r>
              <a:rPr lang="zh-CN" altLang="en-US" dirty="0"/>
              <a:t>直线运动指令</a:t>
            </a:r>
          </a:p>
        </p:txBody>
      </p:sp>
      <p:sp>
        <p:nvSpPr>
          <p:cNvPr id="8" name="TextBox 7"/>
          <p:cNvSpPr txBox="1"/>
          <p:nvPr/>
        </p:nvSpPr>
        <p:spPr>
          <a:xfrm>
            <a:off x="5053953" y="3861048"/>
            <a:ext cx="3698833" cy="1477328"/>
          </a:xfrm>
          <a:prstGeom prst="rect">
            <a:avLst/>
          </a:prstGeom>
          <a:noFill/>
          <a:ln>
            <a:solidFill>
              <a:srgbClr val="FF0000"/>
            </a:solidFill>
          </a:ln>
        </p:spPr>
        <p:txBody>
          <a:bodyPr wrap="none" rtlCol="0">
            <a:spAutoFit/>
          </a:bodyPr>
          <a:lstStyle/>
          <a:p>
            <a:r>
              <a:rPr lang="en-US" altLang="zh-CN" dirty="0" err="1"/>
              <a:t>MovL</a:t>
            </a:r>
            <a:r>
              <a:rPr lang="en-US" altLang="zh-CN" dirty="0"/>
              <a:t>   v=100, PL=1</a:t>
            </a:r>
          </a:p>
          <a:p>
            <a:r>
              <a:rPr lang="en-US" altLang="zh-CN" dirty="0">
                <a:solidFill>
                  <a:srgbClr val="FF0000"/>
                </a:solidFill>
              </a:rPr>
              <a:t>P1</a:t>
            </a:r>
            <a:r>
              <a:rPr lang="zh-CN" altLang="en-US" dirty="0">
                <a:solidFill>
                  <a:srgbClr val="FF0000"/>
                </a:solidFill>
              </a:rPr>
              <a:t>：目标点是隐含的</a:t>
            </a:r>
            <a:endParaRPr lang="en-US" altLang="zh-CN" dirty="0">
              <a:solidFill>
                <a:srgbClr val="FF0000"/>
              </a:solidFill>
            </a:endParaRPr>
          </a:p>
          <a:p>
            <a:r>
              <a:rPr lang="en-US" altLang="zh-CN" dirty="0"/>
              <a:t>V=100: </a:t>
            </a:r>
            <a:r>
              <a:rPr lang="zh-CN" altLang="en-US" dirty="0"/>
              <a:t>直线运动最大速度</a:t>
            </a:r>
            <a:r>
              <a:rPr lang="en-US" altLang="zh-CN" dirty="0"/>
              <a:t>100mm/s</a:t>
            </a:r>
          </a:p>
          <a:p>
            <a:r>
              <a:rPr lang="en-US" altLang="zh-CN" dirty="0"/>
              <a:t>PL=1: </a:t>
            </a:r>
            <a:r>
              <a:rPr lang="zh-CN" altLang="en-US" dirty="0"/>
              <a:t>到达目标点精度，</a:t>
            </a:r>
            <a:r>
              <a:rPr lang="en-US" altLang="zh-CN" dirty="0"/>
              <a:t>0</a:t>
            </a:r>
            <a:r>
              <a:rPr lang="zh-CN" altLang="en-US" dirty="0"/>
              <a:t>到</a:t>
            </a:r>
            <a:r>
              <a:rPr lang="en-US" altLang="zh-CN" dirty="0"/>
              <a:t>8</a:t>
            </a:r>
            <a:r>
              <a:rPr lang="zh-CN" altLang="en-US" dirty="0"/>
              <a:t>级</a:t>
            </a:r>
            <a:endParaRPr lang="en-US" altLang="zh-CN" dirty="0"/>
          </a:p>
          <a:p>
            <a:r>
              <a:rPr lang="en-US" altLang="zh-CN" dirty="0">
                <a:solidFill>
                  <a:srgbClr val="FF0000"/>
                </a:solidFill>
              </a:rPr>
              <a:t>Too1: TCP</a:t>
            </a:r>
            <a:r>
              <a:rPr lang="zh-CN" altLang="en-US" dirty="0">
                <a:solidFill>
                  <a:srgbClr val="FF0000"/>
                </a:solidFill>
              </a:rPr>
              <a:t>坐标系是缺省的</a:t>
            </a:r>
            <a:r>
              <a:rPr lang="en-US" altLang="zh-CN" dirty="0">
                <a:solidFill>
                  <a:srgbClr val="FF0000"/>
                </a:solidFill>
              </a:rPr>
              <a:t>,</a:t>
            </a:r>
            <a:r>
              <a:rPr lang="zh-CN" altLang="en-US" dirty="0">
                <a:solidFill>
                  <a:srgbClr val="FF0000"/>
                </a:solidFill>
              </a:rPr>
              <a:t>提前设置</a:t>
            </a:r>
          </a:p>
        </p:txBody>
      </p:sp>
      <p:sp>
        <p:nvSpPr>
          <p:cNvPr id="9" name="TextBox 8"/>
          <p:cNvSpPr txBox="1"/>
          <p:nvPr/>
        </p:nvSpPr>
        <p:spPr>
          <a:xfrm>
            <a:off x="5652120" y="5589240"/>
            <a:ext cx="2554867" cy="369332"/>
          </a:xfrm>
          <a:prstGeom prst="rect">
            <a:avLst/>
          </a:prstGeom>
          <a:noFill/>
        </p:spPr>
        <p:txBody>
          <a:bodyPr wrap="none" rtlCol="0">
            <a:spAutoFit/>
          </a:bodyPr>
          <a:lstStyle/>
          <a:p>
            <a:r>
              <a:rPr lang="en-US" altLang="zh-CN" dirty="0" err="1"/>
              <a:t>Motoman</a:t>
            </a:r>
            <a:r>
              <a:rPr lang="en-US" altLang="zh-CN" dirty="0"/>
              <a:t> </a:t>
            </a:r>
            <a:r>
              <a:rPr lang="zh-CN" altLang="en-US" dirty="0"/>
              <a:t>直线运动指令</a:t>
            </a:r>
          </a:p>
        </p:txBody>
      </p:sp>
      <p:sp>
        <p:nvSpPr>
          <p:cNvPr id="10" name="Rectangle 4">
            <a:extLst>
              <a:ext uri="{FF2B5EF4-FFF2-40B4-BE49-F238E27FC236}">
                <a16:creationId xmlns:a16="http://schemas.microsoft.com/office/drawing/2014/main" id="{5190749E-B34D-407D-82DF-13B02A109F45}"/>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3" name="灯片编号占位符 2">
            <a:extLst>
              <a:ext uri="{FF2B5EF4-FFF2-40B4-BE49-F238E27FC236}">
                <a16:creationId xmlns:a16="http://schemas.microsoft.com/office/drawing/2014/main" id="{8BE45E00-B92D-4CDE-86F8-6AEA4985E65A}"/>
              </a:ext>
            </a:extLst>
          </p:cNvPr>
          <p:cNvSpPr>
            <a:spLocks noGrp="1"/>
          </p:cNvSpPr>
          <p:nvPr>
            <p:ph type="sldNum" sz="quarter" idx="12"/>
          </p:nvPr>
        </p:nvSpPr>
        <p:spPr/>
        <p:txBody>
          <a:bodyPr/>
          <a:lstStyle/>
          <a:p>
            <a:fld id="{A379167F-0E9D-4B64-BC75-927482D095DB}" type="slidenum">
              <a:rPr lang="zh-CN" altLang="en-US" smtClean="0"/>
              <a:t>30</a:t>
            </a:fld>
            <a:endParaRPr lang="zh-CN" altLang="en-US"/>
          </a:p>
        </p:txBody>
      </p:sp>
    </p:spTree>
    <p:extLst>
      <p:ext uri="{BB962C8B-B14F-4D97-AF65-F5344CB8AC3E}">
        <p14:creationId xmlns:p14="http://schemas.microsoft.com/office/powerpoint/2010/main" val="3100664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圆弧运动</a:t>
            </a:r>
          </a:p>
        </p:txBody>
      </p:sp>
      <p:sp>
        <p:nvSpPr>
          <p:cNvPr id="4" name="矩形 3"/>
          <p:cNvSpPr/>
          <p:nvPr/>
        </p:nvSpPr>
        <p:spPr>
          <a:xfrm>
            <a:off x="1619672" y="1700808"/>
            <a:ext cx="6408712" cy="923330"/>
          </a:xfrm>
          <a:prstGeom prst="rect">
            <a:avLst/>
          </a:prstGeom>
        </p:spPr>
        <p:txBody>
          <a:bodyPr wrap="square">
            <a:spAutoFit/>
          </a:bodyPr>
          <a:lstStyle/>
          <a:p>
            <a:r>
              <a:rPr lang="zh-CN" altLang="zh-CN" dirty="0"/>
              <a:t>功能：从圆弧起始点经圆弧中间点到圆弧结束点做圆弧运动</a:t>
            </a:r>
          </a:p>
          <a:p>
            <a:r>
              <a:rPr lang="zh-CN" altLang="zh-CN" dirty="0"/>
              <a:t>格式：</a:t>
            </a:r>
            <a:r>
              <a:rPr lang="en-US" altLang="zh-CN" dirty="0"/>
              <a:t>&lt;</a:t>
            </a:r>
            <a:r>
              <a:rPr lang="en-US" altLang="zh-CN" dirty="0" err="1"/>
              <a:t>movc</a:t>
            </a:r>
            <a:r>
              <a:rPr lang="en-US" altLang="zh-CN" dirty="0"/>
              <a:t>&gt;  &lt;</a:t>
            </a:r>
            <a:r>
              <a:rPr lang="zh-CN" altLang="zh-CN" dirty="0"/>
              <a:t>圆弧起始点</a:t>
            </a:r>
            <a:r>
              <a:rPr lang="en-US" altLang="zh-CN" dirty="0"/>
              <a:t>&gt; , &lt;</a:t>
            </a:r>
            <a:r>
              <a:rPr lang="zh-CN" altLang="zh-CN" dirty="0"/>
              <a:t>圆弧中间点</a:t>
            </a:r>
            <a:r>
              <a:rPr lang="en-US" altLang="zh-CN" dirty="0"/>
              <a:t>&gt; , &lt;</a:t>
            </a:r>
            <a:r>
              <a:rPr lang="zh-CN" altLang="zh-CN" dirty="0"/>
              <a:t>圆弧结束点</a:t>
            </a:r>
            <a:r>
              <a:rPr lang="en-US" altLang="zh-CN" dirty="0"/>
              <a:t>&gt;</a:t>
            </a:r>
            <a:r>
              <a:rPr lang="zh-CN" altLang="zh-CN" dirty="0"/>
              <a:t>，</a:t>
            </a:r>
            <a:r>
              <a:rPr lang="en-US" altLang="zh-CN" dirty="0"/>
              <a:t>&lt;</a:t>
            </a:r>
            <a:r>
              <a:rPr lang="zh-CN" altLang="zh-CN" dirty="0"/>
              <a:t>线速度</a:t>
            </a:r>
            <a:r>
              <a:rPr lang="en-US" altLang="zh-CN" dirty="0"/>
              <a:t>&gt;</a:t>
            </a:r>
            <a:r>
              <a:rPr lang="zh-CN" altLang="zh-CN" dirty="0"/>
              <a:t>， </a:t>
            </a:r>
            <a:r>
              <a:rPr lang="en-US" altLang="zh-CN" dirty="0"/>
              <a:t>[</a:t>
            </a:r>
            <a:r>
              <a:rPr lang="zh-CN" altLang="en-US" dirty="0"/>
              <a:t>选项</a:t>
            </a:r>
            <a:r>
              <a:rPr lang="en-US" altLang="zh-CN" dirty="0"/>
              <a:t>]</a:t>
            </a:r>
            <a:endParaRPr lang="zh-CN" altLang="zh-CN" dirty="0"/>
          </a:p>
        </p:txBody>
      </p:sp>
      <p:sp>
        <p:nvSpPr>
          <p:cNvPr id="6" name="TextBox 5"/>
          <p:cNvSpPr txBox="1"/>
          <p:nvPr/>
        </p:nvSpPr>
        <p:spPr>
          <a:xfrm>
            <a:off x="1449386" y="3439448"/>
            <a:ext cx="3374642" cy="1754326"/>
          </a:xfrm>
          <a:prstGeom prst="rect">
            <a:avLst/>
          </a:prstGeom>
          <a:noFill/>
          <a:ln>
            <a:solidFill>
              <a:srgbClr val="FF0000"/>
            </a:solidFill>
          </a:ln>
        </p:spPr>
        <p:txBody>
          <a:bodyPr wrap="none" rtlCol="0">
            <a:spAutoFit/>
          </a:bodyPr>
          <a:lstStyle/>
          <a:p>
            <a:r>
              <a:rPr lang="en-US" altLang="zh-CN" dirty="0" err="1"/>
              <a:t>MovJ</a:t>
            </a:r>
            <a:r>
              <a:rPr lang="en-US" altLang="zh-CN" dirty="0"/>
              <a:t>	p1, v100, fine, tool1</a:t>
            </a:r>
          </a:p>
          <a:p>
            <a:r>
              <a:rPr lang="en-US" altLang="zh-CN" dirty="0" err="1"/>
              <a:t>MovC</a:t>
            </a:r>
            <a:r>
              <a:rPr lang="en-US" altLang="zh-CN" dirty="0"/>
              <a:t>	p2,p3, v100, fine, tool1</a:t>
            </a:r>
          </a:p>
          <a:p>
            <a:r>
              <a:rPr lang="en-US" altLang="zh-CN" dirty="0"/>
              <a:t>p1, p2,p3</a:t>
            </a:r>
            <a:r>
              <a:rPr lang="zh-CN" altLang="en-US" dirty="0"/>
              <a:t>：圆弧所经过的节点</a:t>
            </a:r>
            <a:endParaRPr lang="en-US" altLang="zh-CN" dirty="0"/>
          </a:p>
          <a:p>
            <a:r>
              <a:rPr lang="en-US" altLang="zh-CN" dirty="0"/>
              <a:t>v100: </a:t>
            </a:r>
            <a:r>
              <a:rPr lang="zh-CN" altLang="en-US" dirty="0"/>
              <a:t>运动最大速度</a:t>
            </a:r>
            <a:r>
              <a:rPr lang="en-US" altLang="zh-CN" dirty="0"/>
              <a:t>100mm/s</a:t>
            </a:r>
          </a:p>
          <a:p>
            <a:r>
              <a:rPr lang="en-US" altLang="zh-CN" dirty="0"/>
              <a:t>fine: </a:t>
            </a:r>
            <a:r>
              <a:rPr lang="zh-CN" altLang="en-US" dirty="0"/>
              <a:t>精确到达目标点</a:t>
            </a:r>
            <a:endParaRPr lang="en-US" altLang="zh-CN" dirty="0"/>
          </a:p>
          <a:p>
            <a:r>
              <a:rPr lang="en-US" altLang="zh-CN" dirty="0"/>
              <a:t>tool1: TCP</a:t>
            </a:r>
            <a:r>
              <a:rPr lang="zh-CN" altLang="en-US" dirty="0"/>
              <a:t>坐标系为</a:t>
            </a:r>
            <a:r>
              <a:rPr lang="en-US" altLang="zh-CN" dirty="0"/>
              <a:t>tool1</a:t>
            </a:r>
            <a:endParaRPr lang="zh-CN" altLang="en-US" dirty="0"/>
          </a:p>
        </p:txBody>
      </p:sp>
      <p:sp>
        <p:nvSpPr>
          <p:cNvPr id="7" name="TextBox 6"/>
          <p:cNvSpPr txBox="1"/>
          <p:nvPr/>
        </p:nvSpPr>
        <p:spPr>
          <a:xfrm>
            <a:off x="1979712" y="5548590"/>
            <a:ext cx="2005677" cy="369332"/>
          </a:xfrm>
          <a:prstGeom prst="rect">
            <a:avLst/>
          </a:prstGeom>
          <a:noFill/>
        </p:spPr>
        <p:txBody>
          <a:bodyPr wrap="none" rtlCol="0">
            <a:spAutoFit/>
          </a:bodyPr>
          <a:lstStyle/>
          <a:p>
            <a:r>
              <a:rPr lang="en-US" altLang="zh-CN" dirty="0"/>
              <a:t>ABB </a:t>
            </a:r>
            <a:r>
              <a:rPr lang="zh-CN" altLang="en-US" dirty="0"/>
              <a:t>直线运动指令</a:t>
            </a:r>
          </a:p>
        </p:txBody>
      </p:sp>
      <p:sp>
        <p:nvSpPr>
          <p:cNvPr id="8" name="TextBox 7"/>
          <p:cNvSpPr txBox="1"/>
          <p:nvPr/>
        </p:nvSpPr>
        <p:spPr>
          <a:xfrm>
            <a:off x="4932040" y="3439448"/>
            <a:ext cx="4030270" cy="1754326"/>
          </a:xfrm>
          <a:prstGeom prst="rect">
            <a:avLst/>
          </a:prstGeom>
          <a:noFill/>
          <a:ln>
            <a:solidFill>
              <a:srgbClr val="FF0000"/>
            </a:solidFill>
          </a:ln>
        </p:spPr>
        <p:txBody>
          <a:bodyPr wrap="none" rtlCol="0">
            <a:spAutoFit/>
          </a:bodyPr>
          <a:lstStyle/>
          <a:p>
            <a:r>
              <a:rPr lang="en-US" altLang="zh-CN" dirty="0" err="1"/>
              <a:t>MovC</a:t>
            </a:r>
            <a:r>
              <a:rPr lang="en-US" altLang="zh-CN" dirty="0"/>
              <a:t>   v=100</a:t>
            </a:r>
          </a:p>
          <a:p>
            <a:r>
              <a:rPr lang="en-US" altLang="zh-CN" dirty="0">
                <a:solidFill>
                  <a:srgbClr val="FF0000"/>
                </a:solidFill>
              </a:rPr>
              <a:t>p1, p2,p3</a:t>
            </a:r>
            <a:r>
              <a:rPr lang="zh-CN" altLang="en-US" dirty="0">
                <a:solidFill>
                  <a:srgbClr val="FF0000"/>
                </a:solidFill>
              </a:rPr>
              <a:t>：圆弧所经过的节点</a:t>
            </a:r>
            <a:r>
              <a:rPr lang="en-US" altLang="zh-CN" dirty="0">
                <a:solidFill>
                  <a:srgbClr val="FF0000"/>
                </a:solidFill>
              </a:rPr>
              <a:t>,</a:t>
            </a:r>
          </a:p>
          <a:p>
            <a:r>
              <a:rPr lang="zh-CN" altLang="en-US" dirty="0">
                <a:solidFill>
                  <a:srgbClr val="FF0000"/>
                </a:solidFill>
              </a:rPr>
              <a:t>点是隐含的。比较与</a:t>
            </a:r>
            <a:r>
              <a:rPr lang="en-US" altLang="zh-CN" dirty="0">
                <a:solidFill>
                  <a:srgbClr val="FF0000"/>
                </a:solidFill>
              </a:rPr>
              <a:t>ABB</a:t>
            </a:r>
            <a:r>
              <a:rPr lang="zh-CN" altLang="en-US" dirty="0">
                <a:solidFill>
                  <a:srgbClr val="FF0000"/>
                </a:solidFill>
              </a:rPr>
              <a:t>语言的不同。</a:t>
            </a:r>
            <a:endParaRPr lang="en-US" altLang="zh-CN" dirty="0">
              <a:solidFill>
                <a:srgbClr val="FF0000"/>
              </a:solidFill>
            </a:endParaRPr>
          </a:p>
          <a:p>
            <a:endParaRPr lang="en-US" altLang="zh-CN" dirty="0">
              <a:solidFill>
                <a:srgbClr val="FF0000"/>
              </a:solidFill>
            </a:endParaRPr>
          </a:p>
          <a:p>
            <a:r>
              <a:rPr lang="en-US" altLang="zh-CN" dirty="0"/>
              <a:t>V=100: </a:t>
            </a:r>
            <a:r>
              <a:rPr lang="zh-CN" altLang="en-US" dirty="0"/>
              <a:t>直线运动最大速度</a:t>
            </a:r>
            <a:r>
              <a:rPr lang="en-US" altLang="zh-CN" dirty="0"/>
              <a:t>100mm/s</a:t>
            </a:r>
          </a:p>
          <a:p>
            <a:r>
              <a:rPr lang="en-US" altLang="zh-CN" dirty="0">
                <a:solidFill>
                  <a:srgbClr val="FF0000"/>
                </a:solidFill>
              </a:rPr>
              <a:t>Too1: TCP</a:t>
            </a:r>
            <a:r>
              <a:rPr lang="zh-CN" altLang="en-US" dirty="0">
                <a:solidFill>
                  <a:srgbClr val="FF0000"/>
                </a:solidFill>
              </a:rPr>
              <a:t>坐标系是缺省的</a:t>
            </a:r>
            <a:r>
              <a:rPr lang="en-US" altLang="zh-CN" dirty="0">
                <a:solidFill>
                  <a:srgbClr val="FF0000"/>
                </a:solidFill>
              </a:rPr>
              <a:t>,</a:t>
            </a:r>
            <a:r>
              <a:rPr lang="zh-CN" altLang="en-US" dirty="0">
                <a:solidFill>
                  <a:srgbClr val="FF0000"/>
                </a:solidFill>
              </a:rPr>
              <a:t>提前设置</a:t>
            </a:r>
          </a:p>
        </p:txBody>
      </p:sp>
      <p:sp>
        <p:nvSpPr>
          <p:cNvPr id="9" name="TextBox 8"/>
          <p:cNvSpPr txBox="1"/>
          <p:nvPr/>
        </p:nvSpPr>
        <p:spPr>
          <a:xfrm>
            <a:off x="5652120" y="5589240"/>
            <a:ext cx="2554867" cy="369332"/>
          </a:xfrm>
          <a:prstGeom prst="rect">
            <a:avLst/>
          </a:prstGeom>
          <a:noFill/>
        </p:spPr>
        <p:txBody>
          <a:bodyPr wrap="none" rtlCol="0">
            <a:spAutoFit/>
          </a:bodyPr>
          <a:lstStyle/>
          <a:p>
            <a:r>
              <a:rPr lang="en-US" altLang="zh-CN" dirty="0" err="1"/>
              <a:t>Motoman</a:t>
            </a:r>
            <a:r>
              <a:rPr lang="en-US" altLang="zh-CN" dirty="0"/>
              <a:t> </a:t>
            </a:r>
            <a:r>
              <a:rPr lang="zh-CN" altLang="en-US" dirty="0"/>
              <a:t>直线运动指令</a:t>
            </a:r>
          </a:p>
        </p:txBody>
      </p:sp>
      <p:sp>
        <p:nvSpPr>
          <p:cNvPr id="10" name="Rectangle 4">
            <a:extLst>
              <a:ext uri="{FF2B5EF4-FFF2-40B4-BE49-F238E27FC236}">
                <a16:creationId xmlns:a16="http://schemas.microsoft.com/office/drawing/2014/main" id="{E4A84099-FC92-4AF9-917B-D7D358C4FCC8}"/>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3" name="灯片编号占位符 2">
            <a:extLst>
              <a:ext uri="{FF2B5EF4-FFF2-40B4-BE49-F238E27FC236}">
                <a16:creationId xmlns:a16="http://schemas.microsoft.com/office/drawing/2014/main" id="{D5995A88-BE7F-4CE4-88C6-E15668995023}"/>
              </a:ext>
            </a:extLst>
          </p:cNvPr>
          <p:cNvSpPr>
            <a:spLocks noGrp="1"/>
          </p:cNvSpPr>
          <p:nvPr>
            <p:ph type="sldNum" sz="quarter" idx="12"/>
          </p:nvPr>
        </p:nvSpPr>
        <p:spPr/>
        <p:txBody>
          <a:bodyPr/>
          <a:lstStyle/>
          <a:p>
            <a:fld id="{A379167F-0E9D-4B64-BC75-927482D095DB}" type="slidenum">
              <a:rPr lang="zh-CN" altLang="en-US" smtClean="0"/>
              <a:t>31</a:t>
            </a:fld>
            <a:endParaRPr lang="zh-CN" altLang="en-US"/>
          </a:p>
        </p:txBody>
      </p:sp>
    </p:spTree>
    <p:extLst>
      <p:ext uri="{BB962C8B-B14F-4D97-AF65-F5344CB8AC3E}">
        <p14:creationId xmlns:p14="http://schemas.microsoft.com/office/powerpoint/2010/main" val="3226086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36712"/>
            <a:ext cx="8229600" cy="580926"/>
          </a:xfrm>
        </p:spPr>
        <p:txBody>
          <a:bodyPr>
            <a:normAutofit fontScale="90000"/>
          </a:bodyPr>
          <a:lstStyle/>
          <a:p>
            <a:r>
              <a:rPr lang="zh-CN" altLang="en-US" dirty="0"/>
              <a:t>单个圆弧运动综合示例（</a:t>
            </a:r>
            <a:r>
              <a:rPr lang="en-US" altLang="zh-CN" dirty="0" err="1"/>
              <a:t>Motoman</a:t>
            </a:r>
            <a:r>
              <a:rPr lang="zh-CN" altLang="en-US" dirty="0"/>
              <a:t>）</a:t>
            </a:r>
          </a:p>
        </p:txBody>
      </p:sp>
      <p:graphicFrame>
        <p:nvGraphicFramePr>
          <p:cNvPr id="4" name="表格 3"/>
          <p:cNvGraphicFramePr>
            <a:graphicFrameLocks noGrp="1"/>
          </p:cNvGraphicFramePr>
          <p:nvPr/>
        </p:nvGraphicFramePr>
        <p:xfrm>
          <a:off x="755576" y="1988840"/>
          <a:ext cx="7488832" cy="3960438"/>
        </p:xfrm>
        <a:graphic>
          <a:graphicData uri="http://schemas.openxmlformats.org/drawingml/2006/table">
            <a:tbl>
              <a:tblPr>
                <a:tableStyleId>{5C22544A-7EE6-4342-B048-85BDC9FD1C3A}</a:tableStyleId>
              </a:tblPr>
              <a:tblGrid>
                <a:gridCol w="653476">
                  <a:extLst>
                    <a:ext uri="{9D8B030D-6E8A-4147-A177-3AD203B41FA5}">
                      <a16:colId xmlns:a16="http://schemas.microsoft.com/office/drawing/2014/main" val="20000"/>
                    </a:ext>
                  </a:extLst>
                </a:gridCol>
                <a:gridCol w="1176256">
                  <a:extLst>
                    <a:ext uri="{9D8B030D-6E8A-4147-A177-3AD203B41FA5}">
                      <a16:colId xmlns:a16="http://schemas.microsoft.com/office/drawing/2014/main" val="20001"/>
                    </a:ext>
                  </a:extLst>
                </a:gridCol>
                <a:gridCol w="1006353">
                  <a:extLst>
                    <a:ext uri="{9D8B030D-6E8A-4147-A177-3AD203B41FA5}">
                      <a16:colId xmlns:a16="http://schemas.microsoft.com/office/drawing/2014/main" val="20002"/>
                    </a:ext>
                  </a:extLst>
                </a:gridCol>
                <a:gridCol w="4652747">
                  <a:extLst>
                    <a:ext uri="{9D8B030D-6E8A-4147-A177-3AD203B41FA5}">
                      <a16:colId xmlns:a16="http://schemas.microsoft.com/office/drawing/2014/main" val="20003"/>
                    </a:ext>
                  </a:extLst>
                </a:gridCol>
              </a:tblGrid>
              <a:tr h="495054">
                <a:tc>
                  <a:txBody>
                    <a:bodyPr/>
                    <a:lstStyle/>
                    <a:p>
                      <a:pPr algn="just">
                        <a:spcAft>
                          <a:spcPts val="0"/>
                        </a:spcAft>
                      </a:pPr>
                      <a:r>
                        <a:rPr lang="en-US" sz="1600" kern="100" dirty="0">
                          <a:effectLst/>
                        </a:rPr>
                        <a:t>  </a:t>
                      </a:r>
                      <a:endParaRPr lang="zh-CN" sz="1600" kern="100" dirty="0">
                        <a:effectLst/>
                        <a:latin typeface="Times New Roman"/>
                        <a:ea typeface="宋体"/>
                        <a:cs typeface="Times New Roman"/>
                      </a:endParaRPr>
                    </a:p>
                  </a:txBody>
                  <a:tcPr marL="0" marR="0" marT="0" marB="0" anchor="ctr"/>
                </a:tc>
                <a:tc>
                  <a:txBody>
                    <a:bodyPr/>
                    <a:lstStyle/>
                    <a:p>
                      <a:pPr algn="ctr"/>
                      <a:r>
                        <a:rPr lang="zh-CN" sz="1600" dirty="0">
                          <a:effectLst/>
                        </a:rPr>
                        <a:t>运动类型</a:t>
                      </a:r>
                      <a:endParaRPr lang="zh-CN" sz="1600" dirty="0">
                        <a:effectLst/>
                        <a:latin typeface="Times New Roman"/>
                        <a:cs typeface="Times New Roman"/>
                      </a:endParaRPr>
                    </a:p>
                  </a:txBody>
                  <a:tcPr marL="0" marR="0" marT="0" marB="0" anchor="ctr"/>
                </a:tc>
                <a:tc>
                  <a:txBody>
                    <a:bodyPr/>
                    <a:lstStyle/>
                    <a:p>
                      <a:pPr algn="ctr"/>
                      <a:r>
                        <a:rPr lang="zh-CN" sz="1600" dirty="0">
                          <a:effectLst/>
                        </a:rPr>
                        <a:t>指令</a:t>
                      </a:r>
                      <a:endParaRPr lang="zh-CN" sz="1600" dirty="0">
                        <a:effectLst/>
                        <a:latin typeface="Times New Roman"/>
                        <a:cs typeface="Times New Roman"/>
                      </a:endParaRPr>
                    </a:p>
                  </a:txBody>
                  <a:tcPr marL="0" marR="0" marT="0" marB="0" anchor="ctr"/>
                </a:tc>
                <a:tc rowSpan="4">
                  <a:txBody>
                    <a:bodyPr/>
                    <a:lstStyle/>
                    <a:p>
                      <a:pPr algn="ctr">
                        <a:spcAft>
                          <a:spcPts val="0"/>
                        </a:spcAft>
                      </a:pPr>
                      <a:endParaRPr lang="en-US" sz="1050" kern="100" dirty="0">
                        <a:effectLst/>
                        <a:latin typeface="Times New Roman"/>
                        <a:ea typeface="宋体"/>
                        <a:cs typeface="Times New Roman"/>
                      </a:endParaRPr>
                    </a:p>
                  </a:txBody>
                  <a:tcPr marL="0" marR="0" marT="0" marB="0" anchor="ctr"/>
                </a:tc>
                <a:extLst>
                  <a:ext uri="{0D108BD9-81ED-4DB2-BD59-A6C34878D82A}">
                    <a16:rowId xmlns:a16="http://schemas.microsoft.com/office/drawing/2014/main" val="10000"/>
                  </a:ext>
                </a:extLst>
              </a:tr>
              <a:tr h="990110">
                <a:tc>
                  <a:txBody>
                    <a:bodyPr/>
                    <a:lstStyle/>
                    <a:p>
                      <a:pPr algn="just"/>
                      <a:r>
                        <a:rPr lang="en-US" sz="1600">
                          <a:effectLst/>
                        </a:rPr>
                        <a:t>P0</a:t>
                      </a:r>
                      <a:endParaRPr lang="zh-CN" sz="1600">
                        <a:effectLst/>
                        <a:latin typeface="Times New Roman"/>
                        <a:cs typeface="Times New Roman"/>
                      </a:endParaRPr>
                    </a:p>
                  </a:txBody>
                  <a:tcPr marL="0" marR="0" marT="0" marB="0" anchor="ctr"/>
                </a:tc>
                <a:tc>
                  <a:txBody>
                    <a:bodyPr/>
                    <a:lstStyle/>
                    <a:p>
                      <a:pPr algn="just"/>
                      <a:r>
                        <a:rPr lang="zh-CN" sz="1600">
                          <a:effectLst/>
                        </a:rPr>
                        <a:t>关节或直线</a:t>
                      </a:r>
                      <a:endParaRPr lang="zh-CN" sz="1600">
                        <a:effectLst/>
                        <a:latin typeface="Times New Roman"/>
                        <a:cs typeface="Times New Roman"/>
                      </a:endParaRPr>
                    </a:p>
                  </a:txBody>
                  <a:tcPr marL="0" marR="0" marT="0" marB="0" anchor="ctr"/>
                </a:tc>
                <a:tc>
                  <a:txBody>
                    <a:bodyPr/>
                    <a:lstStyle/>
                    <a:p>
                      <a:pPr algn="just"/>
                      <a:r>
                        <a:rPr lang="en-US" sz="1600" dirty="0">
                          <a:effectLst/>
                        </a:rPr>
                        <a:t>MOVJ</a:t>
                      </a:r>
                      <a:endParaRPr lang="zh-CN" sz="1600" dirty="0">
                        <a:effectLst/>
                      </a:endParaRPr>
                    </a:p>
                    <a:p>
                      <a:pPr algn="just"/>
                      <a:r>
                        <a:rPr lang="en-US" sz="1600" dirty="0">
                          <a:effectLst/>
                        </a:rPr>
                        <a:t>MOVL</a:t>
                      </a:r>
                      <a:endParaRPr lang="zh-CN" sz="1600" dirty="0">
                        <a:effectLst/>
                        <a:latin typeface="Times New Roman"/>
                        <a:cs typeface="Times New Roman"/>
                      </a:endParaRPr>
                    </a:p>
                  </a:txBody>
                  <a:tcPr marL="0" marR="0" marT="0" marB="0" anchor="ctr"/>
                </a:tc>
                <a:tc vMerge="1">
                  <a:txBody>
                    <a:bodyPr/>
                    <a:lstStyle/>
                    <a:p>
                      <a:endParaRPr lang="zh-CN" altLang="en-US"/>
                    </a:p>
                  </a:txBody>
                  <a:tcPr/>
                </a:tc>
                <a:extLst>
                  <a:ext uri="{0D108BD9-81ED-4DB2-BD59-A6C34878D82A}">
                    <a16:rowId xmlns:a16="http://schemas.microsoft.com/office/drawing/2014/main" val="10001"/>
                  </a:ext>
                </a:extLst>
              </a:tr>
              <a:tr h="1485164">
                <a:tc>
                  <a:txBody>
                    <a:bodyPr/>
                    <a:lstStyle/>
                    <a:p>
                      <a:pPr algn="just"/>
                      <a:r>
                        <a:rPr lang="en-US" sz="1600">
                          <a:effectLst/>
                        </a:rPr>
                        <a:t>P1</a:t>
                      </a:r>
                      <a:endParaRPr lang="zh-CN" sz="1600">
                        <a:effectLst/>
                      </a:endParaRPr>
                    </a:p>
                    <a:p>
                      <a:pPr algn="just"/>
                      <a:r>
                        <a:rPr lang="en-US" sz="1600">
                          <a:effectLst/>
                        </a:rPr>
                        <a:t>P2</a:t>
                      </a:r>
                      <a:endParaRPr lang="zh-CN" sz="1600">
                        <a:effectLst/>
                      </a:endParaRPr>
                    </a:p>
                    <a:p>
                      <a:pPr algn="just"/>
                      <a:r>
                        <a:rPr lang="en-US" sz="1600">
                          <a:effectLst/>
                        </a:rPr>
                        <a:t>P3</a:t>
                      </a:r>
                      <a:endParaRPr lang="zh-CN" sz="1600">
                        <a:effectLst/>
                        <a:latin typeface="Times New Roman"/>
                        <a:cs typeface="Times New Roman"/>
                      </a:endParaRPr>
                    </a:p>
                  </a:txBody>
                  <a:tcPr marL="0" marR="0" marT="0" marB="0" anchor="ctr"/>
                </a:tc>
                <a:tc>
                  <a:txBody>
                    <a:bodyPr/>
                    <a:lstStyle/>
                    <a:p>
                      <a:pPr algn="just"/>
                      <a:r>
                        <a:rPr lang="zh-CN" sz="1600">
                          <a:effectLst/>
                        </a:rPr>
                        <a:t>圆弧</a:t>
                      </a:r>
                      <a:endParaRPr lang="zh-CN" sz="1600">
                        <a:effectLst/>
                        <a:latin typeface="Times New Roman"/>
                        <a:cs typeface="Times New Roman"/>
                      </a:endParaRPr>
                    </a:p>
                  </a:txBody>
                  <a:tcPr marL="0" marR="0" marT="0" marB="0" anchor="ctr"/>
                </a:tc>
                <a:tc>
                  <a:txBody>
                    <a:bodyPr/>
                    <a:lstStyle/>
                    <a:p>
                      <a:pPr algn="just"/>
                      <a:r>
                        <a:rPr lang="en-US" sz="1600" dirty="0">
                          <a:effectLst/>
                        </a:rPr>
                        <a:t>MOVC P1,P2,P3</a:t>
                      </a:r>
                      <a:endParaRPr lang="zh-CN" sz="1600" dirty="0">
                        <a:effectLst/>
                        <a:latin typeface="Times New Roman"/>
                        <a:cs typeface="Times New Roman"/>
                      </a:endParaRPr>
                    </a:p>
                  </a:txBody>
                  <a:tcPr marL="0" marR="0" marT="0" marB="0" anchor="ctr"/>
                </a:tc>
                <a:tc vMerge="1">
                  <a:txBody>
                    <a:bodyPr/>
                    <a:lstStyle/>
                    <a:p>
                      <a:endParaRPr lang="zh-CN" altLang="en-US"/>
                    </a:p>
                  </a:txBody>
                  <a:tcPr/>
                </a:tc>
                <a:extLst>
                  <a:ext uri="{0D108BD9-81ED-4DB2-BD59-A6C34878D82A}">
                    <a16:rowId xmlns:a16="http://schemas.microsoft.com/office/drawing/2014/main" val="10002"/>
                  </a:ext>
                </a:extLst>
              </a:tr>
              <a:tr h="990110">
                <a:tc>
                  <a:txBody>
                    <a:bodyPr/>
                    <a:lstStyle/>
                    <a:p>
                      <a:pPr algn="just"/>
                      <a:r>
                        <a:rPr lang="en-US" sz="1600">
                          <a:effectLst/>
                        </a:rPr>
                        <a:t>P4</a:t>
                      </a:r>
                      <a:endParaRPr lang="zh-CN" sz="1600">
                        <a:effectLst/>
                        <a:latin typeface="Times New Roman"/>
                        <a:cs typeface="Times New Roman"/>
                      </a:endParaRPr>
                    </a:p>
                  </a:txBody>
                  <a:tcPr marL="0" marR="0" marT="0" marB="0" anchor="ctr"/>
                </a:tc>
                <a:tc>
                  <a:txBody>
                    <a:bodyPr/>
                    <a:lstStyle/>
                    <a:p>
                      <a:pPr algn="just"/>
                      <a:r>
                        <a:rPr lang="zh-CN" sz="1600">
                          <a:effectLst/>
                        </a:rPr>
                        <a:t>关节或直线</a:t>
                      </a:r>
                      <a:endParaRPr lang="zh-CN" sz="1600">
                        <a:effectLst/>
                        <a:latin typeface="Times New Roman"/>
                        <a:cs typeface="Times New Roman"/>
                      </a:endParaRPr>
                    </a:p>
                  </a:txBody>
                  <a:tcPr marL="0" marR="0" marT="0" marB="0" anchor="ctr"/>
                </a:tc>
                <a:tc>
                  <a:txBody>
                    <a:bodyPr/>
                    <a:lstStyle/>
                    <a:p>
                      <a:pPr algn="just"/>
                      <a:r>
                        <a:rPr lang="en-US" sz="1600" dirty="0">
                          <a:effectLst/>
                        </a:rPr>
                        <a:t>MOVJ</a:t>
                      </a:r>
                      <a:endParaRPr lang="zh-CN" sz="1600" dirty="0">
                        <a:effectLst/>
                      </a:endParaRPr>
                    </a:p>
                    <a:p>
                      <a:pPr algn="just"/>
                      <a:r>
                        <a:rPr lang="en-US" sz="1600" dirty="0">
                          <a:effectLst/>
                        </a:rPr>
                        <a:t>MOVL</a:t>
                      </a:r>
                      <a:endParaRPr lang="zh-CN" sz="1600" dirty="0">
                        <a:effectLst/>
                        <a:latin typeface="Times New Roman"/>
                        <a:cs typeface="Times New Roman"/>
                      </a:endParaRPr>
                    </a:p>
                  </a:txBody>
                  <a:tcPr marL="0" marR="0" marT="0" marB="0" anchor="ctr"/>
                </a:tc>
                <a:tc vMerge="1">
                  <a:txBody>
                    <a:bodyPr/>
                    <a:lstStyle/>
                    <a:p>
                      <a:endParaRPr lang="zh-CN" altLang="en-US"/>
                    </a:p>
                  </a:txBody>
                  <a:tcPr/>
                </a:tc>
                <a:extLst>
                  <a:ext uri="{0D108BD9-81ED-4DB2-BD59-A6C34878D82A}">
                    <a16:rowId xmlns:a16="http://schemas.microsoft.com/office/drawing/2014/main" val="10003"/>
                  </a:ext>
                </a:extLst>
              </a:tr>
            </a:tbl>
          </a:graphicData>
        </a:graphic>
      </p:graphicFrame>
      <p:pic>
        <p:nvPicPr>
          <p:cNvPr id="139265" name="Picture 1" descr="E:\工控资料\资料\教材\ROBOT\机器人5.files\motoman6.files\image002.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779912" y="2924944"/>
            <a:ext cx="4399213" cy="17139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4CA0D685-BBD4-40A2-B3F9-5365EDD03B60}"/>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3" name="灯片编号占位符 2">
            <a:extLst>
              <a:ext uri="{FF2B5EF4-FFF2-40B4-BE49-F238E27FC236}">
                <a16:creationId xmlns:a16="http://schemas.microsoft.com/office/drawing/2014/main" id="{6219DBBD-22B2-4CDB-935B-C3ED5D4E6E3A}"/>
              </a:ext>
            </a:extLst>
          </p:cNvPr>
          <p:cNvSpPr>
            <a:spLocks noGrp="1"/>
          </p:cNvSpPr>
          <p:nvPr>
            <p:ph type="sldNum" sz="quarter" idx="12"/>
          </p:nvPr>
        </p:nvSpPr>
        <p:spPr/>
        <p:txBody>
          <a:bodyPr/>
          <a:lstStyle/>
          <a:p>
            <a:fld id="{A379167F-0E9D-4B64-BC75-927482D095DB}" type="slidenum">
              <a:rPr lang="zh-CN" altLang="en-US" smtClean="0"/>
              <a:t>32</a:t>
            </a:fld>
            <a:endParaRPr lang="zh-CN" altLang="en-US"/>
          </a:p>
        </p:txBody>
      </p:sp>
    </p:spTree>
    <p:extLst>
      <p:ext uri="{BB962C8B-B14F-4D97-AF65-F5344CB8AC3E}">
        <p14:creationId xmlns:p14="http://schemas.microsoft.com/office/powerpoint/2010/main" val="1816222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连续圆弧运动综合示例（</a:t>
            </a:r>
            <a:r>
              <a:rPr lang="en-US" altLang="zh-CN" dirty="0" err="1"/>
              <a:t>Motoman</a:t>
            </a:r>
            <a:r>
              <a:rPr lang="zh-CN" altLang="en-US" dirty="0"/>
              <a:t>）</a:t>
            </a:r>
          </a:p>
        </p:txBody>
      </p:sp>
      <p:graphicFrame>
        <p:nvGraphicFramePr>
          <p:cNvPr id="4" name="表格 3"/>
          <p:cNvGraphicFramePr>
            <a:graphicFrameLocks noGrp="1"/>
          </p:cNvGraphicFramePr>
          <p:nvPr/>
        </p:nvGraphicFramePr>
        <p:xfrm>
          <a:off x="899592" y="1916831"/>
          <a:ext cx="7704857" cy="3888432"/>
        </p:xfrm>
        <a:graphic>
          <a:graphicData uri="http://schemas.openxmlformats.org/drawingml/2006/table">
            <a:tbl>
              <a:tblPr>
                <a:tableStyleId>{5C22544A-7EE6-4342-B048-85BDC9FD1C3A}</a:tableStyleId>
              </a:tblPr>
              <a:tblGrid>
                <a:gridCol w="607638">
                  <a:extLst>
                    <a:ext uri="{9D8B030D-6E8A-4147-A177-3AD203B41FA5}">
                      <a16:colId xmlns:a16="http://schemas.microsoft.com/office/drawing/2014/main" val="20000"/>
                    </a:ext>
                  </a:extLst>
                </a:gridCol>
                <a:gridCol w="1093750">
                  <a:extLst>
                    <a:ext uri="{9D8B030D-6E8A-4147-A177-3AD203B41FA5}">
                      <a16:colId xmlns:a16="http://schemas.microsoft.com/office/drawing/2014/main" val="20001"/>
                    </a:ext>
                  </a:extLst>
                </a:gridCol>
                <a:gridCol w="935764">
                  <a:extLst>
                    <a:ext uri="{9D8B030D-6E8A-4147-A177-3AD203B41FA5}">
                      <a16:colId xmlns:a16="http://schemas.microsoft.com/office/drawing/2014/main" val="20002"/>
                    </a:ext>
                  </a:extLst>
                </a:gridCol>
                <a:gridCol w="5067705">
                  <a:extLst>
                    <a:ext uri="{9D8B030D-6E8A-4147-A177-3AD203B41FA5}">
                      <a16:colId xmlns:a16="http://schemas.microsoft.com/office/drawing/2014/main" val="20003"/>
                    </a:ext>
                  </a:extLst>
                </a:gridCol>
              </a:tblGrid>
              <a:tr h="299110">
                <a:tc>
                  <a:txBody>
                    <a:bodyPr/>
                    <a:lstStyle/>
                    <a:p>
                      <a:pPr algn="just">
                        <a:spcAft>
                          <a:spcPts val="0"/>
                        </a:spcAft>
                      </a:pPr>
                      <a:r>
                        <a:rPr lang="en-US" sz="1050" kern="100" dirty="0">
                          <a:effectLst/>
                        </a:rPr>
                        <a:t>  </a:t>
                      </a:r>
                      <a:endParaRPr lang="zh-CN" sz="1050" kern="100" dirty="0">
                        <a:effectLst/>
                        <a:latin typeface="Times New Roman"/>
                        <a:ea typeface="宋体"/>
                        <a:cs typeface="Times New Roman"/>
                      </a:endParaRPr>
                    </a:p>
                  </a:txBody>
                  <a:tcPr marL="0" marR="0" marT="0" marB="0" anchor="ctr"/>
                </a:tc>
                <a:tc>
                  <a:txBody>
                    <a:bodyPr/>
                    <a:lstStyle/>
                    <a:p>
                      <a:pPr algn="ctr"/>
                      <a:r>
                        <a:rPr lang="zh-CN" sz="1400" dirty="0">
                          <a:effectLst/>
                        </a:rPr>
                        <a:t>运动类型</a:t>
                      </a:r>
                      <a:endParaRPr lang="zh-CN" sz="1400" dirty="0">
                        <a:effectLst/>
                        <a:latin typeface="Times New Roman"/>
                        <a:cs typeface="Times New Roman"/>
                      </a:endParaRPr>
                    </a:p>
                  </a:txBody>
                  <a:tcPr marL="0" marR="0" marT="0" marB="0" anchor="ctr"/>
                </a:tc>
                <a:tc>
                  <a:txBody>
                    <a:bodyPr/>
                    <a:lstStyle/>
                    <a:p>
                      <a:pPr algn="ctr"/>
                      <a:r>
                        <a:rPr lang="zh-CN" sz="1400">
                          <a:effectLst/>
                        </a:rPr>
                        <a:t>指令</a:t>
                      </a:r>
                      <a:endParaRPr lang="zh-CN" sz="1400">
                        <a:effectLst/>
                        <a:latin typeface="Times New Roman"/>
                        <a:cs typeface="Times New Roman"/>
                      </a:endParaRPr>
                    </a:p>
                  </a:txBody>
                  <a:tcPr marL="0" marR="0" marT="0" marB="0" anchor="ctr"/>
                </a:tc>
                <a:tc rowSpan="6">
                  <a:txBody>
                    <a:bodyPr/>
                    <a:lstStyle/>
                    <a:p>
                      <a:pPr algn="ctr">
                        <a:spcAft>
                          <a:spcPts val="0"/>
                        </a:spcAft>
                      </a:pPr>
                      <a:endParaRPr lang="en-US" sz="1050" kern="100" dirty="0">
                        <a:effectLst/>
                        <a:latin typeface="Times New Roman"/>
                        <a:ea typeface="宋体"/>
                        <a:cs typeface="Times New Roman"/>
                      </a:endParaRPr>
                    </a:p>
                  </a:txBody>
                  <a:tcPr marL="0" marR="0" marT="0" marB="0" anchor="ctr"/>
                </a:tc>
                <a:extLst>
                  <a:ext uri="{0D108BD9-81ED-4DB2-BD59-A6C34878D82A}">
                    <a16:rowId xmlns:a16="http://schemas.microsoft.com/office/drawing/2014/main" val="10000"/>
                  </a:ext>
                </a:extLst>
              </a:tr>
              <a:tr h="598220">
                <a:tc>
                  <a:txBody>
                    <a:bodyPr/>
                    <a:lstStyle/>
                    <a:p>
                      <a:pPr algn="just"/>
                      <a:r>
                        <a:rPr lang="en-US" sz="1600" dirty="0">
                          <a:effectLst/>
                        </a:rPr>
                        <a:t>P0</a:t>
                      </a:r>
                      <a:endParaRPr lang="zh-CN" sz="1600" dirty="0">
                        <a:effectLst/>
                        <a:latin typeface="Times New Roman"/>
                        <a:cs typeface="Times New Roman"/>
                      </a:endParaRPr>
                    </a:p>
                  </a:txBody>
                  <a:tcPr marL="0" marR="0" marT="0" marB="0" anchor="ctr"/>
                </a:tc>
                <a:tc>
                  <a:txBody>
                    <a:bodyPr/>
                    <a:lstStyle/>
                    <a:p>
                      <a:pPr algn="just"/>
                      <a:r>
                        <a:rPr lang="zh-CN" sz="1400" dirty="0">
                          <a:effectLst/>
                        </a:rPr>
                        <a:t>关节或直线</a:t>
                      </a:r>
                      <a:endParaRPr lang="zh-CN" sz="1400" dirty="0">
                        <a:effectLst/>
                        <a:latin typeface="Times New Roman"/>
                        <a:cs typeface="Times New Roman"/>
                      </a:endParaRPr>
                    </a:p>
                  </a:txBody>
                  <a:tcPr marL="0" marR="0" marT="0" marB="0" anchor="ctr"/>
                </a:tc>
                <a:tc>
                  <a:txBody>
                    <a:bodyPr/>
                    <a:lstStyle/>
                    <a:p>
                      <a:pPr algn="just"/>
                      <a:r>
                        <a:rPr lang="en-US" sz="1400" dirty="0">
                          <a:effectLst/>
                        </a:rPr>
                        <a:t>MOVJ P1</a:t>
                      </a:r>
                      <a:endParaRPr lang="zh-CN" sz="1400" dirty="0">
                        <a:effectLst/>
                      </a:endParaRPr>
                    </a:p>
                    <a:p>
                      <a:pPr algn="just"/>
                      <a:r>
                        <a:rPr lang="en-US" sz="1400" dirty="0">
                          <a:effectLst/>
                        </a:rPr>
                        <a:t>MOVL </a:t>
                      </a:r>
                      <a:endParaRPr lang="zh-CN" sz="1400" dirty="0">
                        <a:effectLst/>
                        <a:latin typeface="Times New Roman"/>
                        <a:cs typeface="Times New Roman"/>
                      </a:endParaRPr>
                    </a:p>
                  </a:txBody>
                  <a:tcPr marL="0" marR="0" marT="0" marB="0" anchor="ctr"/>
                </a:tc>
                <a:tc vMerge="1">
                  <a:txBody>
                    <a:bodyPr/>
                    <a:lstStyle/>
                    <a:p>
                      <a:endParaRPr lang="zh-CN" altLang="en-US"/>
                    </a:p>
                  </a:txBody>
                  <a:tcPr/>
                </a:tc>
                <a:extLst>
                  <a:ext uri="{0D108BD9-81ED-4DB2-BD59-A6C34878D82A}">
                    <a16:rowId xmlns:a16="http://schemas.microsoft.com/office/drawing/2014/main" val="10001"/>
                  </a:ext>
                </a:extLst>
              </a:tr>
              <a:tr h="897331">
                <a:tc>
                  <a:txBody>
                    <a:bodyPr/>
                    <a:lstStyle/>
                    <a:p>
                      <a:pPr algn="just"/>
                      <a:r>
                        <a:rPr lang="en-US" sz="1600">
                          <a:effectLst/>
                        </a:rPr>
                        <a:t>P1</a:t>
                      </a:r>
                      <a:endParaRPr lang="zh-CN" sz="1600">
                        <a:effectLst/>
                      </a:endParaRPr>
                    </a:p>
                    <a:p>
                      <a:pPr algn="just"/>
                      <a:r>
                        <a:rPr lang="en-US" sz="1600">
                          <a:effectLst/>
                        </a:rPr>
                        <a:t>P2</a:t>
                      </a:r>
                      <a:endParaRPr lang="zh-CN" sz="1600">
                        <a:effectLst/>
                      </a:endParaRPr>
                    </a:p>
                    <a:p>
                      <a:pPr algn="just"/>
                      <a:r>
                        <a:rPr lang="en-US" sz="1600">
                          <a:effectLst/>
                        </a:rPr>
                        <a:t>P3</a:t>
                      </a:r>
                      <a:endParaRPr lang="zh-CN" sz="1600">
                        <a:effectLst/>
                        <a:latin typeface="Times New Roman"/>
                        <a:cs typeface="Times New Roman"/>
                      </a:endParaRPr>
                    </a:p>
                  </a:txBody>
                  <a:tcPr marL="0" marR="0" marT="0" marB="0" anchor="ctr"/>
                </a:tc>
                <a:tc>
                  <a:txBody>
                    <a:bodyPr/>
                    <a:lstStyle/>
                    <a:p>
                      <a:pPr algn="just"/>
                      <a:r>
                        <a:rPr lang="zh-CN" sz="1400" dirty="0">
                          <a:effectLst/>
                        </a:rPr>
                        <a:t>圆弧</a:t>
                      </a:r>
                      <a:endParaRPr lang="zh-CN" sz="1400" dirty="0">
                        <a:effectLst/>
                        <a:latin typeface="Times New Roman"/>
                        <a:cs typeface="Times New Roman"/>
                      </a:endParaRPr>
                    </a:p>
                  </a:txBody>
                  <a:tcPr marL="0" marR="0" marT="0" marB="0" anchor="ctr"/>
                </a:tc>
                <a:tc>
                  <a:txBody>
                    <a:bodyPr/>
                    <a:lstStyle/>
                    <a:p>
                      <a:pPr algn="just"/>
                      <a:r>
                        <a:rPr lang="en-US" sz="1400" dirty="0">
                          <a:effectLst/>
                        </a:rPr>
                        <a:t>MOVC P1,P2,P3</a:t>
                      </a:r>
                      <a:endParaRPr lang="zh-CN" sz="1400" dirty="0">
                        <a:effectLst/>
                        <a:latin typeface="Times New Roman"/>
                        <a:cs typeface="Times New Roman"/>
                      </a:endParaRPr>
                    </a:p>
                  </a:txBody>
                  <a:tcPr marL="0" marR="0" marT="0" marB="0" anchor="ctr"/>
                </a:tc>
                <a:tc vMerge="1">
                  <a:txBody>
                    <a:bodyPr/>
                    <a:lstStyle/>
                    <a:p>
                      <a:endParaRPr lang="zh-CN" altLang="en-US"/>
                    </a:p>
                  </a:txBody>
                  <a:tcPr/>
                </a:tc>
                <a:extLst>
                  <a:ext uri="{0D108BD9-81ED-4DB2-BD59-A6C34878D82A}">
                    <a16:rowId xmlns:a16="http://schemas.microsoft.com/office/drawing/2014/main" val="10002"/>
                  </a:ext>
                </a:extLst>
              </a:tr>
              <a:tr h="598220">
                <a:tc>
                  <a:txBody>
                    <a:bodyPr/>
                    <a:lstStyle/>
                    <a:p>
                      <a:pPr algn="just"/>
                      <a:r>
                        <a:rPr lang="en-US" sz="1600">
                          <a:effectLst/>
                        </a:rPr>
                        <a:t>P4</a:t>
                      </a:r>
                      <a:endParaRPr lang="zh-CN" sz="1600">
                        <a:effectLst/>
                        <a:latin typeface="Times New Roman"/>
                        <a:cs typeface="Times New Roman"/>
                      </a:endParaRPr>
                    </a:p>
                  </a:txBody>
                  <a:tcPr marL="0" marR="0" marT="0" marB="0" anchor="ctr"/>
                </a:tc>
                <a:tc>
                  <a:txBody>
                    <a:bodyPr/>
                    <a:lstStyle/>
                    <a:p>
                      <a:pPr algn="just"/>
                      <a:r>
                        <a:rPr lang="zh-CN" sz="1400" dirty="0">
                          <a:effectLst/>
                        </a:rPr>
                        <a:t>关节或直线</a:t>
                      </a:r>
                      <a:endParaRPr lang="zh-CN" sz="1400" dirty="0">
                        <a:effectLst/>
                        <a:latin typeface="Times New Roman"/>
                        <a:cs typeface="Times New Roman"/>
                      </a:endParaRPr>
                    </a:p>
                  </a:txBody>
                  <a:tcPr marL="0" marR="0" marT="0" marB="0" anchor="ctr"/>
                </a:tc>
                <a:tc>
                  <a:txBody>
                    <a:bodyPr/>
                    <a:lstStyle/>
                    <a:p>
                      <a:pPr algn="just"/>
                      <a:r>
                        <a:rPr lang="en-US" sz="1400" dirty="0">
                          <a:effectLst/>
                        </a:rPr>
                        <a:t>MOVJ</a:t>
                      </a:r>
                      <a:endParaRPr lang="zh-CN" sz="1400" dirty="0">
                        <a:effectLst/>
                      </a:endParaRPr>
                    </a:p>
                    <a:p>
                      <a:pPr algn="just"/>
                      <a:r>
                        <a:rPr lang="en-US" sz="1400" dirty="0">
                          <a:effectLst/>
                        </a:rPr>
                        <a:t>MOVL</a:t>
                      </a:r>
                      <a:endParaRPr lang="zh-CN" sz="1400" dirty="0">
                        <a:effectLst/>
                        <a:latin typeface="Times New Roman"/>
                        <a:cs typeface="Times New Roman"/>
                      </a:endParaRPr>
                    </a:p>
                  </a:txBody>
                  <a:tcPr marL="0" marR="0" marT="0" marB="0" anchor="ctr"/>
                </a:tc>
                <a:tc vMerge="1">
                  <a:txBody>
                    <a:bodyPr/>
                    <a:lstStyle/>
                    <a:p>
                      <a:endParaRPr lang="zh-CN" altLang="en-US"/>
                    </a:p>
                  </a:txBody>
                  <a:tcPr/>
                </a:tc>
                <a:extLst>
                  <a:ext uri="{0D108BD9-81ED-4DB2-BD59-A6C34878D82A}">
                    <a16:rowId xmlns:a16="http://schemas.microsoft.com/office/drawing/2014/main" val="10003"/>
                  </a:ext>
                </a:extLst>
              </a:tr>
              <a:tr h="897331">
                <a:tc>
                  <a:txBody>
                    <a:bodyPr/>
                    <a:lstStyle/>
                    <a:p>
                      <a:pPr algn="just"/>
                      <a:r>
                        <a:rPr lang="en-US" sz="1600">
                          <a:effectLst/>
                        </a:rPr>
                        <a:t>P5</a:t>
                      </a:r>
                      <a:endParaRPr lang="zh-CN" sz="1600">
                        <a:effectLst/>
                      </a:endParaRPr>
                    </a:p>
                    <a:p>
                      <a:pPr algn="just"/>
                      <a:r>
                        <a:rPr lang="en-US" sz="1600">
                          <a:effectLst/>
                        </a:rPr>
                        <a:t>P6</a:t>
                      </a:r>
                      <a:endParaRPr lang="zh-CN" sz="1600">
                        <a:effectLst/>
                      </a:endParaRPr>
                    </a:p>
                    <a:p>
                      <a:pPr algn="just"/>
                      <a:r>
                        <a:rPr lang="en-US" sz="1600">
                          <a:effectLst/>
                        </a:rPr>
                        <a:t>P7</a:t>
                      </a:r>
                      <a:endParaRPr lang="zh-CN" sz="1600">
                        <a:effectLst/>
                        <a:latin typeface="Times New Roman"/>
                        <a:cs typeface="Times New Roman"/>
                      </a:endParaRPr>
                    </a:p>
                  </a:txBody>
                  <a:tcPr marL="0" marR="0" marT="0" marB="0" anchor="ctr"/>
                </a:tc>
                <a:tc>
                  <a:txBody>
                    <a:bodyPr/>
                    <a:lstStyle/>
                    <a:p>
                      <a:pPr algn="just"/>
                      <a:r>
                        <a:rPr lang="zh-CN" sz="1400" dirty="0">
                          <a:effectLst/>
                        </a:rPr>
                        <a:t>圆弧</a:t>
                      </a:r>
                      <a:endParaRPr lang="zh-CN" sz="1400" dirty="0">
                        <a:effectLst/>
                        <a:latin typeface="Times New Roman"/>
                        <a:cs typeface="Times New Roman"/>
                      </a:endParaRPr>
                    </a:p>
                  </a:txBody>
                  <a:tcPr marL="0" marR="0" marT="0" marB="0" anchor="ctr"/>
                </a:tc>
                <a:tc>
                  <a:txBody>
                    <a:bodyPr/>
                    <a:lstStyle/>
                    <a:p>
                      <a:pPr algn="just"/>
                      <a:r>
                        <a:rPr lang="en-US" sz="1400" dirty="0">
                          <a:effectLst/>
                        </a:rPr>
                        <a:t>MOVC</a:t>
                      </a:r>
                      <a:endParaRPr lang="zh-CN" sz="1400" dirty="0">
                        <a:effectLst/>
                        <a:latin typeface="Times New Roman"/>
                        <a:cs typeface="Times New Roman"/>
                      </a:endParaRPr>
                    </a:p>
                  </a:txBody>
                  <a:tcPr marL="0" marR="0" marT="0" marB="0" anchor="ctr"/>
                </a:tc>
                <a:tc vMerge="1">
                  <a:txBody>
                    <a:bodyPr/>
                    <a:lstStyle/>
                    <a:p>
                      <a:endParaRPr lang="zh-CN" altLang="en-US"/>
                    </a:p>
                  </a:txBody>
                  <a:tcPr/>
                </a:tc>
                <a:extLst>
                  <a:ext uri="{0D108BD9-81ED-4DB2-BD59-A6C34878D82A}">
                    <a16:rowId xmlns:a16="http://schemas.microsoft.com/office/drawing/2014/main" val="10004"/>
                  </a:ext>
                </a:extLst>
              </a:tr>
              <a:tr h="598220">
                <a:tc>
                  <a:txBody>
                    <a:bodyPr/>
                    <a:lstStyle/>
                    <a:p>
                      <a:pPr algn="just"/>
                      <a:r>
                        <a:rPr lang="en-US" sz="1600" dirty="0">
                          <a:effectLst/>
                        </a:rPr>
                        <a:t>P8</a:t>
                      </a:r>
                      <a:endParaRPr lang="zh-CN" sz="1600" dirty="0">
                        <a:effectLst/>
                        <a:latin typeface="Times New Roman"/>
                        <a:cs typeface="Times New Roman"/>
                      </a:endParaRPr>
                    </a:p>
                  </a:txBody>
                  <a:tcPr marL="0" marR="0" marT="0" marB="0" anchor="ctr"/>
                </a:tc>
                <a:tc>
                  <a:txBody>
                    <a:bodyPr/>
                    <a:lstStyle/>
                    <a:p>
                      <a:pPr algn="just"/>
                      <a:r>
                        <a:rPr lang="zh-CN" sz="1400" dirty="0">
                          <a:effectLst/>
                        </a:rPr>
                        <a:t>关节或直线</a:t>
                      </a:r>
                      <a:endParaRPr lang="zh-CN" sz="1400" dirty="0">
                        <a:effectLst/>
                        <a:latin typeface="Times New Roman"/>
                        <a:cs typeface="Times New Roman"/>
                      </a:endParaRPr>
                    </a:p>
                  </a:txBody>
                  <a:tcPr marL="0" marR="0" marT="0" marB="0" anchor="ctr"/>
                </a:tc>
                <a:tc>
                  <a:txBody>
                    <a:bodyPr/>
                    <a:lstStyle/>
                    <a:p>
                      <a:pPr algn="just"/>
                      <a:r>
                        <a:rPr lang="en-US" sz="1400" dirty="0">
                          <a:effectLst/>
                        </a:rPr>
                        <a:t>MOVJ</a:t>
                      </a:r>
                      <a:endParaRPr lang="zh-CN" sz="1400" dirty="0">
                        <a:effectLst/>
                      </a:endParaRPr>
                    </a:p>
                    <a:p>
                      <a:pPr algn="just"/>
                      <a:r>
                        <a:rPr lang="en-US" sz="1400" dirty="0">
                          <a:effectLst/>
                        </a:rPr>
                        <a:t>MOVL</a:t>
                      </a:r>
                      <a:endParaRPr lang="zh-CN" sz="1400" dirty="0">
                        <a:effectLst/>
                        <a:latin typeface="Times New Roman"/>
                        <a:cs typeface="Times New Roman"/>
                      </a:endParaRPr>
                    </a:p>
                  </a:txBody>
                  <a:tcPr marL="0" marR="0" marT="0" marB="0" anchor="ctr"/>
                </a:tc>
                <a:tc vMerge="1">
                  <a:txBody>
                    <a:bodyPr/>
                    <a:lstStyle/>
                    <a:p>
                      <a:endParaRPr lang="zh-CN" altLang="en-US"/>
                    </a:p>
                  </a:txBody>
                  <a:tcPr/>
                </a:tc>
                <a:extLst>
                  <a:ext uri="{0D108BD9-81ED-4DB2-BD59-A6C34878D82A}">
                    <a16:rowId xmlns:a16="http://schemas.microsoft.com/office/drawing/2014/main" val="10005"/>
                  </a:ext>
                </a:extLst>
              </a:tr>
            </a:tbl>
          </a:graphicData>
        </a:graphic>
      </p:graphicFrame>
      <p:pic>
        <p:nvPicPr>
          <p:cNvPr id="138241" name="Picture 1" descr="E:\工控资料\资料\教材\ROBOT\机器人5.files\motoman6.files\image003.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851920" y="2636912"/>
            <a:ext cx="4799033" cy="271080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053277DB-53A0-4A9A-BA3A-9DD7D857DFC4}"/>
              </a:ext>
            </a:extLst>
          </p:cNvPr>
          <p:cNvSpPr>
            <a:spLocks noChangeArrowheads="1"/>
          </p:cNvSpPr>
          <p:nvPr/>
        </p:nvSpPr>
        <p:spPr bwMode="auto">
          <a:xfrm>
            <a:off x="251520" y="18864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3" name="灯片编号占位符 2">
            <a:extLst>
              <a:ext uri="{FF2B5EF4-FFF2-40B4-BE49-F238E27FC236}">
                <a16:creationId xmlns:a16="http://schemas.microsoft.com/office/drawing/2014/main" id="{CC3D4914-9CF0-41A4-B346-24C8393E08F5}"/>
              </a:ext>
            </a:extLst>
          </p:cNvPr>
          <p:cNvSpPr>
            <a:spLocks noGrp="1"/>
          </p:cNvSpPr>
          <p:nvPr>
            <p:ph type="sldNum" sz="quarter" idx="12"/>
          </p:nvPr>
        </p:nvSpPr>
        <p:spPr/>
        <p:txBody>
          <a:bodyPr/>
          <a:lstStyle/>
          <a:p>
            <a:fld id="{A379167F-0E9D-4B64-BC75-927482D095DB}" type="slidenum">
              <a:rPr lang="zh-CN" altLang="en-US" smtClean="0"/>
              <a:t>33</a:t>
            </a:fld>
            <a:endParaRPr lang="zh-CN" altLang="en-US"/>
          </a:p>
        </p:txBody>
      </p:sp>
    </p:spTree>
    <p:extLst>
      <p:ext uri="{BB962C8B-B14F-4D97-AF65-F5344CB8AC3E}">
        <p14:creationId xmlns:p14="http://schemas.microsoft.com/office/powerpoint/2010/main" val="2954600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3577" y="1844824"/>
            <a:ext cx="4711377" cy="3407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1"/>
          <p:cNvSpPr txBox="1">
            <a:spLocks/>
          </p:cNvSpPr>
          <p:nvPr/>
        </p:nvSpPr>
        <p:spPr>
          <a:xfrm>
            <a:off x="457200" y="836712"/>
            <a:ext cx="8229600" cy="580926"/>
          </a:xfrm>
          <a:prstGeom prst="rect">
            <a:avLst/>
          </a:prstGeom>
        </p:spPr>
        <p:txBody>
          <a:bodyP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关节与直线复合运动综合示例（</a:t>
            </a:r>
            <a:r>
              <a:rPr lang="en-US" altLang="zh-CN" dirty="0"/>
              <a:t>ABB</a:t>
            </a:r>
            <a:r>
              <a:rPr lang="zh-CN" altLang="en-US" dirty="0"/>
              <a:t>）</a:t>
            </a:r>
          </a:p>
        </p:txBody>
      </p:sp>
      <p:sp>
        <p:nvSpPr>
          <p:cNvPr id="5" name="Rectangle 4">
            <a:extLst>
              <a:ext uri="{FF2B5EF4-FFF2-40B4-BE49-F238E27FC236}">
                <a16:creationId xmlns:a16="http://schemas.microsoft.com/office/drawing/2014/main" id="{75EFB091-EE26-4F45-9E20-99D9A387ECD1}"/>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6122248C-DA87-4C40-86ED-F9F0671B88ED}"/>
              </a:ext>
            </a:extLst>
          </p:cNvPr>
          <p:cNvSpPr>
            <a:spLocks noGrp="1"/>
          </p:cNvSpPr>
          <p:nvPr>
            <p:ph type="sldNum" sz="quarter" idx="12"/>
          </p:nvPr>
        </p:nvSpPr>
        <p:spPr/>
        <p:txBody>
          <a:bodyPr/>
          <a:lstStyle/>
          <a:p>
            <a:fld id="{A379167F-0E9D-4B64-BC75-927482D095DB}" type="slidenum">
              <a:rPr lang="zh-CN" altLang="en-US" smtClean="0"/>
              <a:t>34</a:t>
            </a:fld>
            <a:endParaRPr lang="zh-CN" altLang="en-US"/>
          </a:p>
        </p:txBody>
      </p:sp>
    </p:spTree>
    <p:extLst>
      <p:ext uri="{BB962C8B-B14F-4D97-AF65-F5344CB8AC3E}">
        <p14:creationId xmlns:p14="http://schemas.microsoft.com/office/powerpoint/2010/main" val="4275582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457200" y="836712"/>
            <a:ext cx="8229600" cy="580926"/>
          </a:xfrm>
          <a:prstGeom prst="rect">
            <a:avLst/>
          </a:prstGeom>
        </p:spPr>
        <p:txBody>
          <a:bodyP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整圆运动（</a:t>
            </a:r>
            <a:r>
              <a:rPr lang="en-US" altLang="zh-CN" dirty="0"/>
              <a:t>ABB</a:t>
            </a:r>
            <a:r>
              <a:rPr lang="zh-CN" altLang="en-US" dirty="0"/>
              <a:t>）</a:t>
            </a:r>
          </a:p>
        </p:txBody>
      </p:sp>
      <p:pic>
        <p:nvPicPr>
          <p:cNvPr id="15257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 t="3174" r="1233"/>
          <a:stretch/>
        </p:blipFill>
        <p:spPr bwMode="auto">
          <a:xfrm>
            <a:off x="827584" y="1800224"/>
            <a:ext cx="7340827" cy="3284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055F35B2-97B6-4E2A-8591-B61E0ED5BF56}"/>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B4CFC7BC-2D89-45B9-BAC3-69131AB4951E}"/>
              </a:ext>
            </a:extLst>
          </p:cNvPr>
          <p:cNvSpPr>
            <a:spLocks noGrp="1"/>
          </p:cNvSpPr>
          <p:nvPr>
            <p:ph type="sldNum" sz="quarter" idx="12"/>
          </p:nvPr>
        </p:nvSpPr>
        <p:spPr/>
        <p:txBody>
          <a:bodyPr/>
          <a:lstStyle/>
          <a:p>
            <a:fld id="{A379167F-0E9D-4B64-BC75-927482D095DB}" type="slidenum">
              <a:rPr lang="zh-CN" altLang="en-US" smtClean="0"/>
              <a:t>35</a:t>
            </a:fld>
            <a:endParaRPr lang="zh-CN" altLang="en-US"/>
          </a:p>
        </p:txBody>
      </p:sp>
    </p:spTree>
    <p:extLst>
      <p:ext uri="{BB962C8B-B14F-4D97-AF65-F5344CB8AC3E}">
        <p14:creationId xmlns:p14="http://schemas.microsoft.com/office/powerpoint/2010/main" val="3310771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样条线运动</a:t>
            </a:r>
          </a:p>
        </p:txBody>
      </p:sp>
      <p:sp>
        <p:nvSpPr>
          <p:cNvPr id="4" name="矩形 3"/>
          <p:cNvSpPr/>
          <p:nvPr/>
        </p:nvSpPr>
        <p:spPr>
          <a:xfrm>
            <a:off x="1619672" y="1700808"/>
            <a:ext cx="6408712" cy="923330"/>
          </a:xfrm>
          <a:prstGeom prst="rect">
            <a:avLst/>
          </a:prstGeom>
        </p:spPr>
        <p:txBody>
          <a:bodyPr wrap="square">
            <a:spAutoFit/>
          </a:bodyPr>
          <a:lstStyle/>
          <a:p>
            <a:r>
              <a:rPr lang="zh-CN" altLang="zh-CN" dirty="0"/>
              <a:t>功能：从起始点经中间点到结束点做</a:t>
            </a:r>
            <a:r>
              <a:rPr lang="zh-CN" altLang="en-US" dirty="0"/>
              <a:t>样条线</a:t>
            </a:r>
            <a:r>
              <a:rPr lang="zh-CN" altLang="zh-CN" dirty="0"/>
              <a:t>运动</a:t>
            </a:r>
          </a:p>
          <a:p>
            <a:r>
              <a:rPr lang="zh-CN" altLang="zh-CN" dirty="0"/>
              <a:t>格式：</a:t>
            </a:r>
            <a:r>
              <a:rPr lang="en-US" altLang="zh-CN" dirty="0"/>
              <a:t>&lt;</a:t>
            </a:r>
            <a:r>
              <a:rPr lang="en-US" altLang="zh-CN" dirty="0" err="1"/>
              <a:t>movs</a:t>
            </a:r>
            <a:r>
              <a:rPr lang="en-US" altLang="zh-CN" dirty="0"/>
              <a:t>&gt;  &lt;</a:t>
            </a:r>
            <a:r>
              <a:rPr lang="zh-CN" altLang="zh-CN" dirty="0"/>
              <a:t>起始点</a:t>
            </a:r>
            <a:r>
              <a:rPr lang="en-US" altLang="zh-CN" dirty="0"/>
              <a:t>&gt; , &lt;</a:t>
            </a:r>
            <a:r>
              <a:rPr lang="zh-CN" altLang="zh-CN" dirty="0"/>
              <a:t>中间点</a:t>
            </a:r>
            <a:r>
              <a:rPr lang="en-US" altLang="zh-CN" dirty="0"/>
              <a:t>&gt; , &lt;</a:t>
            </a:r>
            <a:r>
              <a:rPr lang="zh-CN" altLang="zh-CN" dirty="0"/>
              <a:t>结束点</a:t>
            </a:r>
            <a:r>
              <a:rPr lang="en-US" altLang="zh-CN" dirty="0"/>
              <a:t>&gt;</a:t>
            </a:r>
            <a:r>
              <a:rPr lang="zh-CN" altLang="zh-CN" dirty="0"/>
              <a:t>，</a:t>
            </a:r>
            <a:r>
              <a:rPr lang="en-US" altLang="zh-CN" dirty="0"/>
              <a:t>&lt;</a:t>
            </a:r>
            <a:r>
              <a:rPr lang="zh-CN" altLang="zh-CN" dirty="0"/>
              <a:t>线速度</a:t>
            </a:r>
            <a:r>
              <a:rPr lang="en-US" altLang="zh-CN" dirty="0"/>
              <a:t>&gt;</a:t>
            </a:r>
            <a:r>
              <a:rPr lang="zh-CN" altLang="zh-CN" dirty="0"/>
              <a:t>， </a:t>
            </a:r>
            <a:r>
              <a:rPr lang="en-US" altLang="zh-CN" dirty="0"/>
              <a:t>[</a:t>
            </a:r>
            <a:r>
              <a:rPr lang="zh-CN" altLang="en-US" dirty="0"/>
              <a:t>选项</a:t>
            </a:r>
            <a:r>
              <a:rPr lang="en-US" altLang="zh-CN" dirty="0"/>
              <a:t>]</a:t>
            </a:r>
            <a:endParaRPr lang="zh-CN" altLang="zh-CN" dirty="0"/>
          </a:p>
        </p:txBody>
      </p:sp>
      <p:sp>
        <p:nvSpPr>
          <p:cNvPr id="8" name="TextBox 7"/>
          <p:cNvSpPr txBox="1"/>
          <p:nvPr/>
        </p:nvSpPr>
        <p:spPr>
          <a:xfrm>
            <a:off x="2916905" y="3439448"/>
            <a:ext cx="3793603" cy="1754326"/>
          </a:xfrm>
          <a:prstGeom prst="rect">
            <a:avLst/>
          </a:prstGeom>
          <a:noFill/>
          <a:ln>
            <a:solidFill>
              <a:srgbClr val="FF0000"/>
            </a:solidFill>
          </a:ln>
        </p:spPr>
        <p:txBody>
          <a:bodyPr wrap="none" rtlCol="0">
            <a:spAutoFit/>
          </a:bodyPr>
          <a:lstStyle/>
          <a:p>
            <a:r>
              <a:rPr lang="en-US" altLang="zh-CN" dirty="0" err="1"/>
              <a:t>MovS</a:t>
            </a:r>
            <a:r>
              <a:rPr lang="en-US" altLang="zh-CN" dirty="0"/>
              <a:t>   v=100</a:t>
            </a:r>
          </a:p>
          <a:p>
            <a:r>
              <a:rPr lang="en-US" altLang="zh-CN" dirty="0">
                <a:solidFill>
                  <a:srgbClr val="FF0000"/>
                </a:solidFill>
              </a:rPr>
              <a:t>p1, p2,p3</a:t>
            </a:r>
            <a:r>
              <a:rPr lang="zh-CN" altLang="en-US" dirty="0">
                <a:solidFill>
                  <a:srgbClr val="FF0000"/>
                </a:solidFill>
              </a:rPr>
              <a:t>：样条所经过的节点</a:t>
            </a:r>
            <a:r>
              <a:rPr lang="en-US" altLang="zh-CN" dirty="0">
                <a:solidFill>
                  <a:srgbClr val="FF0000"/>
                </a:solidFill>
              </a:rPr>
              <a:t>,</a:t>
            </a:r>
          </a:p>
          <a:p>
            <a:r>
              <a:rPr lang="zh-CN" altLang="en-US" dirty="0">
                <a:solidFill>
                  <a:srgbClr val="FF0000"/>
                </a:solidFill>
              </a:rPr>
              <a:t>点是隐含的。</a:t>
            </a:r>
            <a:endParaRPr lang="en-US" altLang="zh-CN" dirty="0">
              <a:solidFill>
                <a:srgbClr val="FF0000"/>
              </a:solidFill>
            </a:endParaRPr>
          </a:p>
          <a:p>
            <a:endParaRPr lang="en-US" altLang="zh-CN" dirty="0">
              <a:solidFill>
                <a:srgbClr val="FF0000"/>
              </a:solidFill>
            </a:endParaRPr>
          </a:p>
          <a:p>
            <a:r>
              <a:rPr lang="en-US" altLang="zh-CN" dirty="0"/>
              <a:t>V=100: </a:t>
            </a:r>
            <a:r>
              <a:rPr lang="zh-CN" altLang="en-US" dirty="0"/>
              <a:t>运动最大速度</a:t>
            </a:r>
            <a:r>
              <a:rPr lang="en-US" altLang="zh-CN" dirty="0"/>
              <a:t>100mm/s</a:t>
            </a:r>
          </a:p>
          <a:p>
            <a:r>
              <a:rPr lang="en-US" altLang="zh-CN" dirty="0">
                <a:solidFill>
                  <a:srgbClr val="FF0000"/>
                </a:solidFill>
              </a:rPr>
              <a:t>Too1: TCP</a:t>
            </a:r>
            <a:r>
              <a:rPr lang="zh-CN" altLang="en-US" dirty="0">
                <a:solidFill>
                  <a:srgbClr val="FF0000"/>
                </a:solidFill>
              </a:rPr>
              <a:t>坐标系是缺省的</a:t>
            </a:r>
            <a:r>
              <a:rPr lang="en-US" altLang="zh-CN" dirty="0">
                <a:solidFill>
                  <a:srgbClr val="FF0000"/>
                </a:solidFill>
              </a:rPr>
              <a:t>,</a:t>
            </a:r>
            <a:r>
              <a:rPr lang="zh-CN" altLang="en-US" dirty="0">
                <a:solidFill>
                  <a:srgbClr val="FF0000"/>
                </a:solidFill>
              </a:rPr>
              <a:t>提前设置</a:t>
            </a:r>
          </a:p>
        </p:txBody>
      </p:sp>
      <p:sp>
        <p:nvSpPr>
          <p:cNvPr id="9" name="TextBox 8"/>
          <p:cNvSpPr txBox="1"/>
          <p:nvPr/>
        </p:nvSpPr>
        <p:spPr>
          <a:xfrm>
            <a:off x="3546594" y="5568255"/>
            <a:ext cx="2785699" cy="369332"/>
          </a:xfrm>
          <a:prstGeom prst="rect">
            <a:avLst/>
          </a:prstGeom>
          <a:noFill/>
        </p:spPr>
        <p:txBody>
          <a:bodyPr wrap="none" rtlCol="0">
            <a:spAutoFit/>
          </a:bodyPr>
          <a:lstStyle/>
          <a:p>
            <a:r>
              <a:rPr lang="en-US" altLang="zh-CN" dirty="0" err="1"/>
              <a:t>Motoman</a:t>
            </a:r>
            <a:r>
              <a:rPr lang="en-US" altLang="zh-CN" dirty="0"/>
              <a:t> </a:t>
            </a:r>
            <a:r>
              <a:rPr lang="zh-CN" altLang="en-US" dirty="0"/>
              <a:t>样条线运动指令</a:t>
            </a:r>
          </a:p>
        </p:txBody>
      </p:sp>
      <p:sp>
        <p:nvSpPr>
          <p:cNvPr id="7" name="Rectangle 4">
            <a:extLst>
              <a:ext uri="{FF2B5EF4-FFF2-40B4-BE49-F238E27FC236}">
                <a16:creationId xmlns:a16="http://schemas.microsoft.com/office/drawing/2014/main" id="{E193DFDE-6176-4A55-8BD3-DBCF7A95BC27}"/>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3" name="灯片编号占位符 2">
            <a:extLst>
              <a:ext uri="{FF2B5EF4-FFF2-40B4-BE49-F238E27FC236}">
                <a16:creationId xmlns:a16="http://schemas.microsoft.com/office/drawing/2014/main" id="{00EE4DAC-6DD2-4220-9671-8ACA466508B1}"/>
              </a:ext>
            </a:extLst>
          </p:cNvPr>
          <p:cNvSpPr>
            <a:spLocks noGrp="1"/>
          </p:cNvSpPr>
          <p:nvPr>
            <p:ph type="sldNum" sz="quarter" idx="12"/>
          </p:nvPr>
        </p:nvSpPr>
        <p:spPr/>
        <p:txBody>
          <a:bodyPr/>
          <a:lstStyle/>
          <a:p>
            <a:fld id="{A379167F-0E9D-4B64-BC75-927482D095DB}" type="slidenum">
              <a:rPr lang="zh-CN" altLang="en-US" smtClean="0"/>
              <a:t>36</a:t>
            </a:fld>
            <a:endParaRPr lang="zh-CN" altLang="en-US"/>
          </a:p>
        </p:txBody>
      </p:sp>
    </p:spTree>
    <p:extLst>
      <p:ext uri="{BB962C8B-B14F-4D97-AF65-F5344CB8AC3E}">
        <p14:creationId xmlns:p14="http://schemas.microsoft.com/office/powerpoint/2010/main" val="2034453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348308"/>
            <a:ext cx="8229600" cy="1143000"/>
          </a:xfrm>
        </p:spPr>
        <p:txBody>
          <a:bodyPr/>
          <a:lstStyle/>
          <a:p>
            <a:r>
              <a:rPr lang="zh-CN" altLang="en-US" dirty="0"/>
              <a:t>样条线运动示例（</a:t>
            </a:r>
            <a:r>
              <a:rPr lang="en-US" altLang="zh-CN" dirty="0" err="1"/>
              <a:t>Motoman</a:t>
            </a:r>
            <a:r>
              <a:rPr lang="zh-CN" altLang="en-US" dirty="0"/>
              <a:t>）</a:t>
            </a:r>
          </a:p>
        </p:txBody>
      </p:sp>
      <p:graphicFrame>
        <p:nvGraphicFramePr>
          <p:cNvPr id="4" name="表格 3"/>
          <p:cNvGraphicFramePr>
            <a:graphicFrameLocks noGrp="1"/>
          </p:cNvGraphicFramePr>
          <p:nvPr/>
        </p:nvGraphicFramePr>
        <p:xfrm>
          <a:off x="899592" y="2348880"/>
          <a:ext cx="7344816" cy="3960438"/>
        </p:xfrm>
        <a:graphic>
          <a:graphicData uri="http://schemas.openxmlformats.org/drawingml/2006/table">
            <a:tbl>
              <a:tblPr>
                <a:tableStyleId>{5C22544A-7EE6-4342-B048-85BDC9FD1C3A}</a:tableStyleId>
              </a:tblPr>
              <a:tblGrid>
                <a:gridCol w="654618">
                  <a:extLst>
                    <a:ext uri="{9D8B030D-6E8A-4147-A177-3AD203B41FA5}">
                      <a16:colId xmlns:a16="http://schemas.microsoft.com/office/drawing/2014/main" val="20000"/>
                    </a:ext>
                  </a:extLst>
                </a:gridCol>
                <a:gridCol w="1178313">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4503773">
                  <a:extLst>
                    <a:ext uri="{9D8B030D-6E8A-4147-A177-3AD203B41FA5}">
                      <a16:colId xmlns:a16="http://schemas.microsoft.com/office/drawing/2014/main" val="20003"/>
                    </a:ext>
                  </a:extLst>
                </a:gridCol>
              </a:tblGrid>
              <a:tr h="495054">
                <a:tc>
                  <a:txBody>
                    <a:bodyPr/>
                    <a:lstStyle/>
                    <a:p>
                      <a:pPr algn="just">
                        <a:spcAft>
                          <a:spcPts val="0"/>
                        </a:spcAft>
                      </a:pPr>
                      <a:r>
                        <a:rPr lang="en-US" sz="1050" kern="100" dirty="0">
                          <a:effectLst/>
                        </a:rPr>
                        <a:t>  </a:t>
                      </a:r>
                      <a:endParaRPr lang="zh-CN" sz="1050" kern="100" dirty="0">
                        <a:effectLst/>
                        <a:latin typeface="Times New Roman"/>
                        <a:ea typeface="宋体"/>
                        <a:cs typeface="Times New Roman"/>
                      </a:endParaRPr>
                    </a:p>
                  </a:txBody>
                  <a:tcPr marL="0" marR="0" marT="0" marB="0" anchor="ctr"/>
                </a:tc>
                <a:tc>
                  <a:txBody>
                    <a:bodyPr/>
                    <a:lstStyle/>
                    <a:p>
                      <a:pPr algn="ctr"/>
                      <a:r>
                        <a:rPr lang="zh-CN" sz="1050">
                          <a:effectLst/>
                        </a:rPr>
                        <a:t>运动类型</a:t>
                      </a:r>
                      <a:endParaRPr lang="zh-CN" sz="1000">
                        <a:effectLst/>
                        <a:latin typeface="Times New Roman"/>
                        <a:cs typeface="Times New Roman"/>
                      </a:endParaRPr>
                    </a:p>
                  </a:txBody>
                  <a:tcPr marL="0" marR="0" marT="0" marB="0" anchor="ctr"/>
                </a:tc>
                <a:tc>
                  <a:txBody>
                    <a:bodyPr/>
                    <a:lstStyle/>
                    <a:p>
                      <a:pPr algn="ctr"/>
                      <a:r>
                        <a:rPr lang="zh-CN" sz="1050">
                          <a:effectLst/>
                        </a:rPr>
                        <a:t>指令</a:t>
                      </a:r>
                      <a:endParaRPr lang="zh-CN" sz="1000">
                        <a:effectLst/>
                        <a:latin typeface="Times New Roman"/>
                        <a:cs typeface="Times New Roman"/>
                      </a:endParaRPr>
                    </a:p>
                  </a:txBody>
                  <a:tcPr marL="0" marR="0" marT="0" marB="0" anchor="ctr"/>
                </a:tc>
                <a:tc rowSpan="4">
                  <a:txBody>
                    <a:bodyPr/>
                    <a:lstStyle/>
                    <a:p>
                      <a:pPr algn="ctr">
                        <a:spcAft>
                          <a:spcPts val="0"/>
                        </a:spcAft>
                      </a:pPr>
                      <a:endParaRPr lang="en-US" sz="1050" kern="100" dirty="0">
                        <a:effectLst/>
                        <a:latin typeface="Times New Roman"/>
                        <a:ea typeface="宋体"/>
                        <a:cs typeface="Times New Roman"/>
                      </a:endParaRPr>
                    </a:p>
                  </a:txBody>
                  <a:tcPr marL="0" marR="0" marT="0" marB="0" anchor="ctr"/>
                </a:tc>
                <a:extLst>
                  <a:ext uri="{0D108BD9-81ED-4DB2-BD59-A6C34878D82A}">
                    <a16:rowId xmlns:a16="http://schemas.microsoft.com/office/drawing/2014/main" val="10000"/>
                  </a:ext>
                </a:extLst>
              </a:tr>
              <a:tr h="990110">
                <a:tc>
                  <a:txBody>
                    <a:bodyPr/>
                    <a:lstStyle/>
                    <a:p>
                      <a:pPr algn="just"/>
                      <a:r>
                        <a:rPr lang="en-US" sz="1050">
                          <a:effectLst/>
                        </a:rPr>
                        <a:t>P0</a:t>
                      </a:r>
                      <a:endParaRPr lang="zh-CN" sz="1000">
                        <a:effectLst/>
                        <a:latin typeface="Times New Roman"/>
                        <a:cs typeface="Times New Roman"/>
                      </a:endParaRPr>
                    </a:p>
                  </a:txBody>
                  <a:tcPr marL="0" marR="0" marT="0" marB="0" anchor="ctr"/>
                </a:tc>
                <a:tc>
                  <a:txBody>
                    <a:bodyPr/>
                    <a:lstStyle/>
                    <a:p>
                      <a:pPr algn="just"/>
                      <a:r>
                        <a:rPr lang="zh-CN" sz="1050">
                          <a:effectLst/>
                        </a:rPr>
                        <a:t>关节或直线</a:t>
                      </a:r>
                      <a:endParaRPr lang="zh-CN" sz="1000">
                        <a:effectLst/>
                        <a:latin typeface="Times New Roman"/>
                        <a:cs typeface="Times New Roman"/>
                      </a:endParaRPr>
                    </a:p>
                  </a:txBody>
                  <a:tcPr marL="0" marR="0" marT="0" marB="0" anchor="ctr"/>
                </a:tc>
                <a:tc>
                  <a:txBody>
                    <a:bodyPr/>
                    <a:lstStyle/>
                    <a:p>
                      <a:pPr algn="just"/>
                      <a:r>
                        <a:rPr lang="en-US" sz="1050">
                          <a:effectLst/>
                        </a:rPr>
                        <a:t>MOVJ</a:t>
                      </a:r>
                      <a:endParaRPr lang="zh-CN" sz="1000">
                        <a:effectLst/>
                      </a:endParaRPr>
                    </a:p>
                    <a:p>
                      <a:pPr algn="just"/>
                      <a:r>
                        <a:rPr lang="en-US" sz="1050">
                          <a:effectLst/>
                        </a:rPr>
                        <a:t>MOVL</a:t>
                      </a:r>
                      <a:endParaRPr lang="zh-CN" sz="1000">
                        <a:effectLst/>
                        <a:latin typeface="Times New Roman"/>
                        <a:cs typeface="Times New Roman"/>
                      </a:endParaRPr>
                    </a:p>
                  </a:txBody>
                  <a:tcPr marL="0" marR="0" marT="0" marB="0" anchor="ctr"/>
                </a:tc>
                <a:tc vMerge="1">
                  <a:txBody>
                    <a:bodyPr/>
                    <a:lstStyle/>
                    <a:p>
                      <a:endParaRPr lang="zh-CN" altLang="en-US"/>
                    </a:p>
                  </a:txBody>
                  <a:tcPr/>
                </a:tc>
                <a:extLst>
                  <a:ext uri="{0D108BD9-81ED-4DB2-BD59-A6C34878D82A}">
                    <a16:rowId xmlns:a16="http://schemas.microsoft.com/office/drawing/2014/main" val="10001"/>
                  </a:ext>
                </a:extLst>
              </a:tr>
              <a:tr h="1485164">
                <a:tc>
                  <a:txBody>
                    <a:bodyPr/>
                    <a:lstStyle/>
                    <a:p>
                      <a:pPr algn="just"/>
                      <a:r>
                        <a:rPr lang="en-US" sz="1050">
                          <a:effectLst/>
                        </a:rPr>
                        <a:t>P1</a:t>
                      </a:r>
                      <a:endParaRPr lang="zh-CN" sz="1000">
                        <a:effectLst/>
                      </a:endParaRPr>
                    </a:p>
                    <a:p>
                      <a:pPr algn="just"/>
                      <a:r>
                        <a:rPr lang="en-US" sz="1050">
                          <a:effectLst/>
                        </a:rPr>
                        <a:t>P2</a:t>
                      </a:r>
                      <a:endParaRPr lang="zh-CN" sz="1000">
                        <a:effectLst/>
                      </a:endParaRPr>
                    </a:p>
                    <a:p>
                      <a:pPr algn="just"/>
                      <a:r>
                        <a:rPr lang="en-US" sz="1050">
                          <a:effectLst/>
                        </a:rPr>
                        <a:t>P3</a:t>
                      </a:r>
                      <a:endParaRPr lang="zh-CN" sz="1000">
                        <a:effectLst/>
                        <a:latin typeface="Times New Roman"/>
                        <a:cs typeface="Times New Roman"/>
                      </a:endParaRPr>
                    </a:p>
                  </a:txBody>
                  <a:tcPr marL="0" marR="0" marT="0" marB="0" anchor="ctr"/>
                </a:tc>
                <a:tc>
                  <a:txBody>
                    <a:bodyPr/>
                    <a:lstStyle/>
                    <a:p>
                      <a:pPr algn="just"/>
                      <a:r>
                        <a:rPr lang="zh-CN" sz="1050">
                          <a:effectLst/>
                        </a:rPr>
                        <a:t>样条</a:t>
                      </a:r>
                      <a:endParaRPr lang="zh-CN" sz="1000">
                        <a:effectLst/>
                        <a:latin typeface="Times New Roman"/>
                        <a:cs typeface="Times New Roman"/>
                      </a:endParaRPr>
                    </a:p>
                  </a:txBody>
                  <a:tcPr marL="0" marR="0" marT="0" marB="0" anchor="ctr"/>
                </a:tc>
                <a:tc>
                  <a:txBody>
                    <a:bodyPr/>
                    <a:lstStyle/>
                    <a:p>
                      <a:pPr algn="just"/>
                      <a:r>
                        <a:rPr lang="en-US" sz="1050">
                          <a:effectLst/>
                        </a:rPr>
                        <a:t>MOVS</a:t>
                      </a:r>
                      <a:endParaRPr lang="zh-CN" sz="1000">
                        <a:effectLst/>
                        <a:latin typeface="Times New Roman"/>
                        <a:cs typeface="Times New Roman"/>
                      </a:endParaRPr>
                    </a:p>
                  </a:txBody>
                  <a:tcPr marL="0" marR="0" marT="0" marB="0" anchor="ctr"/>
                </a:tc>
                <a:tc vMerge="1">
                  <a:txBody>
                    <a:bodyPr/>
                    <a:lstStyle/>
                    <a:p>
                      <a:endParaRPr lang="zh-CN" altLang="en-US"/>
                    </a:p>
                  </a:txBody>
                  <a:tcPr/>
                </a:tc>
                <a:extLst>
                  <a:ext uri="{0D108BD9-81ED-4DB2-BD59-A6C34878D82A}">
                    <a16:rowId xmlns:a16="http://schemas.microsoft.com/office/drawing/2014/main" val="10002"/>
                  </a:ext>
                </a:extLst>
              </a:tr>
              <a:tr h="990110">
                <a:tc>
                  <a:txBody>
                    <a:bodyPr/>
                    <a:lstStyle/>
                    <a:p>
                      <a:pPr algn="just"/>
                      <a:r>
                        <a:rPr lang="en-US" sz="1050">
                          <a:effectLst/>
                        </a:rPr>
                        <a:t>P4</a:t>
                      </a:r>
                      <a:endParaRPr lang="zh-CN" sz="1000">
                        <a:effectLst/>
                        <a:latin typeface="Times New Roman"/>
                        <a:cs typeface="Times New Roman"/>
                      </a:endParaRPr>
                    </a:p>
                  </a:txBody>
                  <a:tcPr marL="0" marR="0" marT="0" marB="0" anchor="ctr"/>
                </a:tc>
                <a:tc>
                  <a:txBody>
                    <a:bodyPr/>
                    <a:lstStyle/>
                    <a:p>
                      <a:pPr algn="just"/>
                      <a:r>
                        <a:rPr lang="zh-CN" sz="1050">
                          <a:effectLst/>
                        </a:rPr>
                        <a:t>关节或直线</a:t>
                      </a:r>
                      <a:endParaRPr lang="zh-CN" sz="1000">
                        <a:effectLst/>
                        <a:latin typeface="Times New Roman"/>
                        <a:cs typeface="Times New Roman"/>
                      </a:endParaRPr>
                    </a:p>
                  </a:txBody>
                  <a:tcPr marL="0" marR="0" marT="0" marB="0" anchor="ctr"/>
                </a:tc>
                <a:tc>
                  <a:txBody>
                    <a:bodyPr/>
                    <a:lstStyle/>
                    <a:p>
                      <a:pPr algn="just"/>
                      <a:r>
                        <a:rPr lang="en-US" sz="1050" dirty="0">
                          <a:effectLst/>
                        </a:rPr>
                        <a:t>MOVJ</a:t>
                      </a:r>
                      <a:endParaRPr lang="zh-CN" sz="1000" dirty="0">
                        <a:effectLst/>
                      </a:endParaRPr>
                    </a:p>
                    <a:p>
                      <a:pPr algn="just"/>
                      <a:r>
                        <a:rPr lang="en-US" sz="1050" dirty="0">
                          <a:effectLst/>
                        </a:rPr>
                        <a:t>MOVL</a:t>
                      </a:r>
                      <a:endParaRPr lang="zh-CN" sz="1000" dirty="0">
                        <a:effectLst/>
                        <a:latin typeface="Times New Roman"/>
                        <a:cs typeface="Times New Roman"/>
                      </a:endParaRPr>
                    </a:p>
                  </a:txBody>
                  <a:tcPr marL="0" marR="0" marT="0" marB="0" anchor="ctr"/>
                </a:tc>
                <a:tc vMerge="1">
                  <a:txBody>
                    <a:bodyPr/>
                    <a:lstStyle/>
                    <a:p>
                      <a:endParaRPr lang="zh-CN" altLang="en-US"/>
                    </a:p>
                  </a:txBody>
                  <a:tcPr/>
                </a:tc>
                <a:extLst>
                  <a:ext uri="{0D108BD9-81ED-4DB2-BD59-A6C34878D82A}">
                    <a16:rowId xmlns:a16="http://schemas.microsoft.com/office/drawing/2014/main" val="10003"/>
                  </a:ext>
                </a:extLst>
              </a:tr>
            </a:tbl>
          </a:graphicData>
        </a:graphic>
      </p:graphicFrame>
      <p:pic>
        <p:nvPicPr>
          <p:cNvPr id="150529" name="Picture 1" descr="E:\工控资料\资料\教材\ROBOT\机器人5.files\motoman6.files\image004.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995936" y="3429000"/>
            <a:ext cx="4340449" cy="19390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7C378802-0A00-495F-B4C8-5DEFA552FEA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3" name="灯片编号占位符 2">
            <a:extLst>
              <a:ext uri="{FF2B5EF4-FFF2-40B4-BE49-F238E27FC236}">
                <a16:creationId xmlns:a16="http://schemas.microsoft.com/office/drawing/2014/main" id="{44F33B9E-3F52-4E5A-BD0B-9C84279D36CE}"/>
              </a:ext>
            </a:extLst>
          </p:cNvPr>
          <p:cNvSpPr>
            <a:spLocks noGrp="1"/>
          </p:cNvSpPr>
          <p:nvPr>
            <p:ph type="sldNum" sz="quarter" idx="12"/>
          </p:nvPr>
        </p:nvSpPr>
        <p:spPr/>
        <p:txBody>
          <a:bodyPr/>
          <a:lstStyle/>
          <a:p>
            <a:fld id="{A379167F-0E9D-4B64-BC75-927482D095DB}" type="slidenum">
              <a:rPr lang="zh-CN" altLang="en-US" smtClean="0"/>
              <a:t>37</a:t>
            </a:fld>
            <a:endParaRPr lang="zh-CN" altLang="en-US"/>
          </a:p>
        </p:txBody>
      </p:sp>
    </p:spTree>
    <p:extLst>
      <p:ext uri="{BB962C8B-B14F-4D97-AF65-F5344CB8AC3E}">
        <p14:creationId xmlns:p14="http://schemas.microsoft.com/office/powerpoint/2010/main" val="769507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6" name="Rectangle 4"/>
          <p:cNvSpPr>
            <a:spLocks noGrp="1" noChangeArrowheads="1"/>
          </p:cNvSpPr>
          <p:nvPr>
            <p:ph type="title"/>
          </p:nvPr>
        </p:nvSpPr>
        <p:spPr>
          <a:xfrm>
            <a:off x="971550" y="0"/>
            <a:ext cx="7772400" cy="900113"/>
          </a:xfrm>
        </p:spPr>
        <p:txBody>
          <a:bodyPr/>
          <a:lstStyle/>
          <a:p>
            <a:r>
              <a:rPr lang="zh-CN" altLang="en-US" sz="3600">
                <a:latin typeface="宋体" pitchFamily="2" charset="-122"/>
                <a:ea typeface="宋体" pitchFamily="2" charset="-122"/>
              </a:rPr>
              <a:t>连 续 曲 线 运 动</a:t>
            </a:r>
          </a:p>
        </p:txBody>
      </p:sp>
      <p:pic>
        <p:nvPicPr>
          <p:cNvPr id="407558" name="Picture 6" descr="曲线运动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396" y="1196752"/>
            <a:ext cx="8713787" cy="51117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4C2A7DC1-43E8-40FC-8B77-276112A47A2F}"/>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1B6B4384-2677-49E5-8C2A-B29773C92396}"/>
              </a:ext>
            </a:extLst>
          </p:cNvPr>
          <p:cNvSpPr>
            <a:spLocks noGrp="1"/>
          </p:cNvSpPr>
          <p:nvPr>
            <p:ph type="sldNum" sz="quarter" idx="12"/>
          </p:nvPr>
        </p:nvSpPr>
        <p:spPr/>
        <p:txBody>
          <a:bodyPr/>
          <a:lstStyle/>
          <a:p>
            <a:fld id="{A379167F-0E9D-4B64-BC75-927482D095DB}" type="slidenum">
              <a:rPr lang="zh-CN" altLang="en-US" smtClean="0"/>
              <a:t>38</a:t>
            </a:fld>
            <a:endParaRPr lang="zh-CN" altLang="en-US"/>
          </a:p>
        </p:txBody>
      </p:sp>
    </p:spTree>
    <p:extLst>
      <p:ext uri="{BB962C8B-B14F-4D97-AF65-F5344CB8AC3E}">
        <p14:creationId xmlns:p14="http://schemas.microsoft.com/office/powerpoint/2010/main" val="544881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228600" y="116632"/>
            <a:ext cx="189512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sz="2000" i="1" dirty="0">
                <a:latin typeface="宋体" charset="-122"/>
                <a:ea typeface="宋体" charset="-122"/>
              </a:rPr>
              <a:t>三、编程语言</a:t>
            </a:r>
            <a:endParaRPr kumimoji="0" lang="zh-CN" altLang="en-US" sz="2000" i="1" dirty="0">
              <a:latin typeface="宋体" charset="-122"/>
              <a:ea typeface="宋体" charset="-122"/>
            </a:endParaRPr>
          </a:p>
        </p:txBody>
      </p:sp>
      <p:sp>
        <p:nvSpPr>
          <p:cNvPr id="6" name="Rectangle 2"/>
          <p:cNvSpPr txBox="1">
            <a:spLocks noChangeArrowheads="1"/>
          </p:cNvSpPr>
          <p:nvPr/>
        </p:nvSpPr>
        <p:spPr>
          <a:xfrm>
            <a:off x="492249" y="836712"/>
            <a:ext cx="8229600" cy="63408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800" dirty="0"/>
              <a:t>程序控制指令</a:t>
            </a:r>
          </a:p>
        </p:txBody>
      </p:sp>
      <p:sp>
        <p:nvSpPr>
          <p:cNvPr id="7" name="TextBox 6"/>
          <p:cNvSpPr txBox="1"/>
          <p:nvPr/>
        </p:nvSpPr>
        <p:spPr>
          <a:xfrm>
            <a:off x="480045" y="1916832"/>
            <a:ext cx="8229600" cy="923330"/>
          </a:xfrm>
          <a:prstGeom prst="rect">
            <a:avLst/>
          </a:prstGeom>
          <a:noFill/>
        </p:spPr>
        <p:txBody>
          <a:bodyPr wrap="square" rtlCol="0">
            <a:spAutoFit/>
          </a:bodyPr>
          <a:lstStyle/>
          <a:p>
            <a:r>
              <a:rPr lang="zh-CN" altLang="en-US" dirty="0"/>
              <a:t>机器人程序控制指令和通用机器人语言相似。有无条件转移语句、条件转移语句、循环语句、中断循环语句、调用子程序语句等。但每种机器人语言语句形式和规则都不完全相同。</a:t>
            </a:r>
          </a:p>
        </p:txBody>
      </p:sp>
      <p:pic>
        <p:nvPicPr>
          <p:cNvPr id="153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918" y="3465562"/>
            <a:ext cx="4095750" cy="21526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508104" y="3645024"/>
            <a:ext cx="2159566" cy="1477328"/>
          </a:xfrm>
          <a:prstGeom prst="rect">
            <a:avLst/>
          </a:prstGeom>
          <a:noFill/>
          <a:ln>
            <a:solidFill>
              <a:srgbClr val="FF0000"/>
            </a:solidFill>
          </a:ln>
        </p:spPr>
        <p:txBody>
          <a:bodyPr wrap="none" rtlCol="0">
            <a:spAutoFit/>
          </a:bodyPr>
          <a:lstStyle/>
          <a:p>
            <a:r>
              <a:rPr lang="zh-CN" altLang="en-US" dirty="0"/>
              <a:t>程序跳转指令</a:t>
            </a:r>
            <a:r>
              <a:rPr lang="en-US" altLang="zh-CN" dirty="0"/>
              <a:t>JUMP </a:t>
            </a:r>
          </a:p>
          <a:p>
            <a:r>
              <a:rPr lang="en-US" altLang="zh-CN" dirty="0"/>
              <a:t>JUMP *</a:t>
            </a:r>
          </a:p>
          <a:p>
            <a:r>
              <a:rPr lang="en-US" altLang="zh-CN" dirty="0"/>
              <a:t>…   …</a:t>
            </a:r>
          </a:p>
          <a:p>
            <a:r>
              <a:rPr lang="zh-CN" altLang="en-US" dirty="0"/>
              <a:t>*</a:t>
            </a:r>
            <a:r>
              <a:rPr lang="en-US" altLang="zh-CN" dirty="0"/>
              <a:t>MOVL V=100</a:t>
            </a:r>
          </a:p>
          <a:p>
            <a:r>
              <a:rPr lang="zh-CN" altLang="en-US" dirty="0"/>
              <a:t>跳转到预设的*行</a:t>
            </a:r>
          </a:p>
        </p:txBody>
      </p:sp>
      <p:sp>
        <p:nvSpPr>
          <p:cNvPr id="10" name="TextBox 9"/>
          <p:cNvSpPr txBox="1"/>
          <p:nvPr/>
        </p:nvSpPr>
        <p:spPr>
          <a:xfrm>
            <a:off x="5508104" y="5568255"/>
            <a:ext cx="2093202" cy="369332"/>
          </a:xfrm>
          <a:prstGeom prst="rect">
            <a:avLst/>
          </a:prstGeom>
          <a:noFill/>
        </p:spPr>
        <p:txBody>
          <a:bodyPr wrap="none" rtlCol="0">
            <a:spAutoFit/>
          </a:bodyPr>
          <a:lstStyle/>
          <a:p>
            <a:r>
              <a:rPr lang="en-US" altLang="zh-CN" dirty="0" err="1"/>
              <a:t>Motoman</a:t>
            </a:r>
            <a:r>
              <a:rPr lang="en-US" altLang="zh-CN" dirty="0"/>
              <a:t> </a:t>
            </a:r>
            <a:r>
              <a:rPr lang="zh-CN" altLang="en-US" dirty="0"/>
              <a:t>跳转指令</a:t>
            </a:r>
          </a:p>
        </p:txBody>
      </p:sp>
      <p:sp>
        <p:nvSpPr>
          <p:cNvPr id="11" name="TextBox 10"/>
          <p:cNvSpPr txBox="1"/>
          <p:nvPr/>
        </p:nvSpPr>
        <p:spPr>
          <a:xfrm>
            <a:off x="1691680" y="5752921"/>
            <a:ext cx="1544012" cy="369332"/>
          </a:xfrm>
          <a:prstGeom prst="rect">
            <a:avLst/>
          </a:prstGeom>
          <a:noFill/>
        </p:spPr>
        <p:txBody>
          <a:bodyPr wrap="none" rtlCol="0">
            <a:spAutoFit/>
          </a:bodyPr>
          <a:lstStyle/>
          <a:p>
            <a:r>
              <a:rPr lang="en-US" altLang="zh-CN" dirty="0"/>
              <a:t>ABB </a:t>
            </a:r>
            <a:r>
              <a:rPr lang="zh-CN" altLang="en-US" dirty="0"/>
              <a:t>跳转指令</a:t>
            </a:r>
          </a:p>
        </p:txBody>
      </p:sp>
      <p:sp>
        <p:nvSpPr>
          <p:cNvPr id="2" name="灯片编号占位符 1">
            <a:extLst>
              <a:ext uri="{FF2B5EF4-FFF2-40B4-BE49-F238E27FC236}">
                <a16:creationId xmlns:a16="http://schemas.microsoft.com/office/drawing/2014/main" id="{F13CD83A-22AE-4892-981A-2410FF3D98B0}"/>
              </a:ext>
            </a:extLst>
          </p:cNvPr>
          <p:cNvSpPr>
            <a:spLocks noGrp="1"/>
          </p:cNvSpPr>
          <p:nvPr>
            <p:ph type="sldNum" sz="quarter" idx="12"/>
          </p:nvPr>
        </p:nvSpPr>
        <p:spPr/>
        <p:txBody>
          <a:bodyPr/>
          <a:lstStyle/>
          <a:p>
            <a:fld id="{A379167F-0E9D-4B64-BC75-927482D095DB}" type="slidenum">
              <a:rPr lang="zh-CN" altLang="en-US" smtClean="0"/>
              <a:t>39</a:t>
            </a:fld>
            <a:endParaRPr lang="zh-CN" altLang="en-US"/>
          </a:p>
        </p:txBody>
      </p:sp>
    </p:spTree>
    <p:extLst>
      <p:ext uri="{BB962C8B-B14F-4D97-AF65-F5344CB8AC3E}">
        <p14:creationId xmlns:p14="http://schemas.microsoft.com/office/powerpoint/2010/main" val="4059681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62472" y="367082"/>
            <a:ext cx="7385991" cy="778098"/>
          </a:xfrm>
        </p:spPr>
        <p:txBody>
          <a:bodyPr>
            <a:normAutofit fontScale="90000"/>
          </a:bodyPr>
          <a:lstStyle/>
          <a:p>
            <a:r>
              <a:rPr lang="zh-CN" altLang="en-US" sz="4000" dirty="0"/>
              <a:t>“机器人（</a:t>
            </a:r>
            <a:r>
              <a:rPr lang="en-US" altLang="zh-CN" sz="4000" dirty="0"/>
              <a:t>robot</a:t>
            </a:r>
            <a:r>
              <a:rPr lang="zh-CN" altLang="en-US" sz="4000" dirty="0"/>
              <a:t>）”一词的起源</a:t>
            </a:r>
            <a:endParaRPr lang="zh-CN" altLang="zh-CN" sz="4000" dirty="0"/>
          </a:p>
        </p:txBody>
      </p:sp>
      <p:pic>
        <p:nvPicPr>
          <p:cNvPr id="1026" name="Picture 2" descr="http://s9.sinaimg.cn/large/001XVfMhgy6YUVMJlRCc8&amp;6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528359"/>
            <a:ext cx="4108267" cy="15406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1.sinaimg.cn/large/001XVfMhgy6YUVL91iU20&amp;6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1528359"/>
            <a:ext cx="4104456" cy="22915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8.sinaimg.cn/large/001XVfMhgy6YUVQbcITd7&amp;6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3169603"/>
            <a:ext cx="4108267" cy="32600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46610" y="4105580"/>
            <a:ext cx="4101853" cy="2246769"/>
          </a:xfrm>
          <a:prstGeom prst="rect">
            <a:avLst/>
          </a:prstGeom>
          <a:solidFill>
            <a:schemeClr val="accent1"/>
          </a:solidFill>
        </p:spPr>
        <p:txBody>
          <a:bodyPr wrap="square" rtlCol="0">
            <a:spAutoFit/>
          </a:bodyPr>
          <a:lstStyle/>
          <a:p>
            <a:r>
              <a:rPr lang="zh-CN" altLang="en-US" sz="2000" dirty="0">
                <a:solidFill>
                  <a:srgbClr val="FFFF00"/>
                </a:solidFill>
                <a:latin typeface="隶书" pitchFamily="49" charset="-122"/>
                <a:ea typeface="隶书" pitchFamily="49" charset="-122"/>
              </a:rPr>
              <a:t>机器人三原则（阿西莫夫</a:t>
            </a:r>
            <a:r>
              <a:rPr lang="en-US" altLang="zh-CN" sz="2000" dirty="0">
                <a:solidFill>
                  <a:srgbClr val="FFFF00"/>
                </a:solidFill>
                <a:latin typeface="隶书" pitchFamily="49" charset="-122"/>
                <a:ea typeface="隶书" pitchFamily="49" charset="-122"/>
              </a:rPr>
              <a:t>1942</a:t>
            </a:r>
            <a:r>
              <a:rPr lang="zh-CN" altLang="en-US" sz="2000" dirty="0">
                <a:solidFill>
                  <a:srgbClr val="FFFF00"/>
                </a:solidFill>
                <a:latin typeface="隶书" pitchFamily="49" charset="-122"/>
                <a:ea typeface="隶书" pitchFamily="49" charset="-122"/>
              </a:rPr>
              <a:t>）：</a:t>
            </a:r>
            <a:endParaRPr lang="en-US" altLang="zh-CN" sz="2000" dirty="0">
              <a:solidFill>
                <a:srgbClr val="FFFF00"/>
              </a:solidFill>
              <a:latin typeface="隶书" pitchFamily="49" charset="-122"/>
              <a:ea typeface="隶书" pitchFamily="49" charset="-122"/>
            </a:endParaRPr>
          </a:p>
          <a:p>
            <a:r>
              <a:rPr lang="en-US" altLang="zh-CN" sz="2000" dirty="0">
                <a:solidFill>
                  <a:srgbClr val="FFFF00"/>
                </a:solidFill>
                <a:latin typeface="隶书" pitchFamily="49" charset="-122"/>
                <a:ea typeface="隶书" pitchFamily="49" charset="-122"/>
              </a:rPr>
              <a:t>1 </a:t>
            </a:r>
            <a:r>
              <a:rPr lang="zh-CN" altLang="en-US" sz="2000" dirty="0">
                <a:solidFill>
                  <a:srgbClr val="FFFF00"/>
                </a:solidFill>
                <a:latin typeface="隶书" pitchFamily="49" charset="-122"/>
                <a:ea typeface="隶书" pitchFamily="49" charset="-122"/>
              </a:rPr>
              <a:t>机器人不应伤害人类</a:t>
            </a:r>
            <a:r>
              <a:rPr lang="en-US" altLang="zh-CN" sz="2000" dirty="0">
                <a:solidFill>
                  <a:srgbClr val="FFFF00"/>
                </a:solidFill>
                <a:latin typeface="隶书" pitchFamily="49" charset="-122"/>
                <a:ea typeface="隶书" pitchFamily="49" charset="-122"/>
              </a:rPr>
              <a:t>,</a:t>
            </a:r>
            <a:r>
              <a:rPr lang="zh-CN" altLang="en-US" sz="2000" dirty="0">
                <a:solidFill>
                  <a:srgbClr val="FFFF00"/>
                </a:solidFill>
                <a:latin typeface="隶书" pitchFamily="49" charset="-122"/>
                <a:ea typeface="隶书" pitchFamily="49" charset="-122"/>
              </a:rPr>
              <a:t>或坐视人类受到伤害；</a:t>
            </a:r>
            <a:br>
              <a:rPr lang="zh-CN" altLang="en-US" sz="2000" dirty="0">
                <a:solidFill>
                  <a:srgbClr val="FFFF00"/>
                </a:solidFill>
                <a:latin typeface="隶书" pitchFamily="49" charset="-122"/>
                <a:ea typeface="隶书" pitchFamily="49" charset="-122"/>
              </a:rPr>
            </a:br>
            <a:r>
              <a:rPr lang="en-US" altLang="zh-CN" sz="2000" dirty="0">
                <a:solidFill>
                  <a:srgbClr val="FFFF00"/>
                </a:solidFill>
                <a:latin typeface="隶书" pitchFamily="49" charset="-122"/>
                <a:ea typeface="隶书" pitchFamily="49" charset="-122"/>
              </a:rPr>
              <a:t>2 </a:t>
            </a:r>
            <a:r>
              <a:rPr lang="zh-CN" altLang="en-US" sz="2000" dirty="0">
                <a:solidFill>
                  <a:srgbClr val="FFFF00"/>
                </a:solidFill>
                <a:latin typeface="隶书" pitchFamily="49" charset="-122"/>
                <a:ea typeface="隶书" pitchFamily="49" charset="-122"/>
              </a:rPr>
              <a:t>机器人应遵守人类的命令，</a:t>
            </a:r>
            <a:r>
              <a:rPr lang="en-US" altLang="zh-CN" sz="2000" dirty="0">
                <a:solidFill>
                  <a:srgbClr val="FFFF00"/>
                </a:solidFill>
                <a:latin typeface="隶书" pitchFamily="49" charset="-122"/>
                <a:ea typeface="隶书" pitchFamily="49" charset="-122"/>
              </a:rPr>
              <a:t>  </a:t>
            </a:r>
            <a:r>
              <a:rPr lang="zh-CN" altLang="en-US" sz="2000" dirty="0">
                <a:solidFill>
                  <a:srgbClr val="FFFF00"/>
                </a:solidFill>
                <a:latin typeface="隶书" pitchFamily="49" charset="-122"/>
                <a:ea typeface="隶书" pitchFamily="49" charset="-122"/>
              </a:rPr>
              <a:t>与第一条违背的命令除外；</a:t>
            </a:r>
            <a:br>
              <a:rPr lang="zh-CN" altLang="en-US" sz="2000" dirty="0">
                <a:solidFill>
                  <a:srgbClr val="FFFF00"/>
                </a:solidFill>
                <a:latin typeface="隶书" pitchFamily="49" charset="-122"/>
                <a:ea typeface="隶书" pitchFamily="49" charset="-122"/>
              </a:rPr>
            </a:br>
            <a:r>
              <a:rPr lang="en-US" altLang="zh-CN" sz="2000" dirty="0">
                <a:solidFill>
                  <a:srgbClr val="FFFF00"/>
                </a:solidFill>
                <a:latin typeface="隶书" pitchFamily="49" charset="-122"/>
                <a:ea typeface="隶书" pitchFamily="49" charset="-122"/>
              </a:rPr>
              <a:t>3</a:t>
            </a:r>
            <a:r>
              <a:rPr lang="zh-CN" altLang="en-US" sz="2000" dirty="0">
                <a:solidFill>
                  <a:srgbClr val="FFFF00"/>
                </a:solidFill>
                <a:latin typeface="隶书" pitchFamily="49" charset="-122"/>
                <a:ea typeface="隶书" pitchFamily="49" charset="-122"/>
              </a:rPr>
              <a:t> 机器人应能保护自己，与第一条相抵触者除外。 </a:t>
            </a:r>
          </a:p>
        </p:txBody>
      </p:sp>
      <p:sp>
        <p:nvSpPr>
          <p:cNvPr id="7" name="Rectangle 4">
            <a:extLst>
              <a:ext uri="{FF2B5EF4-FFF2-40B4-BE49-F238E27FC236}">
                <a16:creationId xmlns:a16="http://schemas.microsoft.com/office/drawing/2014/main" id="{E8B92947-C0B5-460F-9A65-9545B8B9A384}"/>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1.1</a:t>
            </a:r>
            <a:r>
              <a:rPr lang="zh-CN" altLang="en-US" i="1" dirty="0">
                <a:latin typeface="宋体" charset="-122"/>
                <a:ea typeface="宋体" charset="-122"/>
              </a:rPr>
              <a:t> 发展历程</a:t>
            </a:r>
            <a:endParaRPr kumimoji="0" lang="zh-CN" altLang="en-US" i="1" dirty="0">
              <a:latin typeface="宋体" charset="-122"/>
              <a:ea typeface="宋体" charset="-122"/>
            </a:endParaRPr>
          </a:p>
        </p:txBody>
      </p:sp>
      <p:sp>
        <p:nvSpPr>
          <p:cNvPr id="4" name="灯片编号占位符 3">
            <a:extLst>
              <a:ext uri="{FF2B5EF4-FFF2-40B4-BE49-F238E27FC236}">
                <a16:creationId xmlns:a16="http://schemas.microsoft.com/office/drawing/2014/main" id="{C93FFF11-A08E-47E1-B95A-E40560B578EC}"/>
              </a:ext>
            </a:extLst>
          </p:cNvPr>
          <p:cNvSpPr>
            <a:spLocks noGrp="1"/>
          </p:cNvSpPr>
          <p:nvPr>
            <p:ph type="sldNum" sz="quarter" idx="12"/>
          </p:nvPr>
        </p:nvSpPr>
        <p:spPr/>
        <p:txBody>
          <a:bodyPr/>
          <a:lstStyle/>
          <a:p>
            <a:fld id="{A379167F-0E9D-4B64-BC75-927482D095DB}" type="slidenum">
              <a:rPr lang="zh-CN" altLang="en-US" smtClean="0"/>
              <a:t>4</a:t>
            </a:fld>
            <a:endParaRPr lang="zh-CN" altLang="en-US"/>
          </a:p>
        </p:txBody>
      </p:sp>
    </p:spTree>
    <p:extLst>
      <p:ext uri="{BB962C8B-B14F-4D97-AF65-F5344CB8AC3E}">
        <p14:creationId xmlns:p14="http://schemas.microsoft.com/office/powerpoint/2010/main" val="2910806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92249" y="836712"/>
            <a:ext cx="8229600" cy="63408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dirty="0"/>
              <a:t>DI/DO</a:t>
            </a:r>
            <a:r>
              <a:rPr lang="zh-CN" altLang="en-US" sz="2800" dirty="0"/>
              <a:t>指令</a:t>
            </a:r>
          </a:p>
        </p:txBody>
      </p:sp>
      <p:sp>
        <p:nvSpPr>
          <p:cNvPr id="7" name="TextBox 6"/>
          <p:cNvSpPr txBox="1"/>
          <p:nvPr/>
        </p:nvSpPr>
        <p:spPr>
          <a:xfrm>
            <a:off x="480045" y="1916832"/>
            <a:ext cx="8229600" cy="923330"/>
          </a:xfrm>
          <a:prstGeom prst="rect">
            <a:avLst/>
          </a:prstGeom>
          <a:noFill/>
        </p:spPr>
        <p:txBody>
          <a:bodyPr wrap="square" rtlCol="0">
            <a:spAutoFit/>
          </a:bodyPr>
          <a:lstStyle/>
          <a:p>
            <a:r>
              <a:rPr lang="zh-CN" altLang="en-US" dirty="0"/>
              <a:t>机器人程序一般要监控外部设备，一种重要的方式是数字量的输入和输出。通过数字量的输入</a:t>
            </a:r>
            <a:r>
              <a:rPr lang="en-US" altLang="zh-CN" dirty="0"/>
              <a:t>DI</a:t>
            </a:r>
            <a:r>
              <a:rPr lang="zh-CN" altLang="en-US" dirty="0"/>
              <a:t>，可以检测设备的状态；通过数字量输出</a:t>
            </a:r>
            <a:r>
              <a:rPr lang="en-US" altLang="zh-CN" dirty="0"/>
              <a:t>DO</a:t>
            </a:r>
            <a:r>
              <a:rPr lang="zh-CN" altLang="en-US" dirty="0"/>
              <a:t>可以启停相关设备。每种机器人语言对</a:t>
            </a:r>
            <a:r>
              <a:rPr lang="en-US" altLang="zh-CN" dirty="0"/>
              <a:t>DI/DO</a:t>
            </a:r>
            <a:r>
              <a:rPr lang="zh-CN" altLang="en-US" dirty="0"/>
              <a:t>支持语句形式和规则都不完全相同。</a:t>
            </a:r>
          </a:p>
        </p:txBody>
      </p:sp>
      <p:pic>
        <p:nvPicPr>
          <p:cNvPr id="1546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043"/>
          <a:stretch/>
        </p:blipFill>
        <p:spPr bwMode="auto">
          <a:xfrm>
            <a:off x="455712" y="3267448"/>
            <a:ext cx="4210050" cy="239191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2666" y="3177531"/>
            <a:ext cx="3971925" cy="25717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691680" y="5752921"/>
            <a:ext cx="1377300" cy="369332"/>
          </a:xfrm>
          <a:prstGeom prst="rect">
            <a:avLst/>
          </a:prstGeom>
          <a:noFill/>
        </p:spPr>
        <p:txBody>
          <a:bodyPr wrap="none" rtlCol="0">
            <a:spAutoFit/>
          </a:bodyPr>
          <a:lstStyle/>
          <a:p>
            <a:r>
              <a:rPr lang="en-US" altLang="zh-CN" dirty="0"/>
              <a:t>ABB DO</a:t>
            </a:r>
            <a:r>
              <a:rPr lang="zh-CN" altLang="en-US" dirty="0"/>
              <a:t>指令</a:t>
            </a:r>
          </a:p>
        </p:txBody>
      </p:sp>
      <p:sp>
        <p:nvSpPr>
          <p:cNvPr id="9" name="TextBox 8"/>
          <p:cNvSpPr txBox="1"/>
          <p:nvPr/>
        </p:nvSpPr>
        <p:spPr>
          <a:xfrm>
            <a:off x="6079978" y="5906690"/>
            <a:ext cx="1335622" cy="369332"/>
          </a:xfrm>
          <a:prstGeom prst="rect">
            <a:avLst/>
          </a:prstGeom>
          <a:noFill/>
        </p:spPr>
        <p:txBody>
          <a:bodyPr wrap="none" rtlCol="0">
            <a:spAutoFit/>
          </a:bodyPr>
          <a:lstStyle/>
          <a:p>
            <a:r>
              <a:rPr lang="en-US" altLang="zh-CN" dirty="0"/>
              <a:t>ABB DI </a:t>
            </a:r>
            <a:r>
              <a:rPr lang="zh-CN" altLang="en-US" dirty="0"/>
              <a:t>指令</a:t>
            </a:r>
          </a:p>
        </p:txBody>
      </p:sp>
      <p:sp>
        <p:nvSpPr>
          <p:cNvPr id="10" name="Rectangle 4">
            <a:extLst>
              <a:ext uri="{FF2B5EF4-FFF2-40B4-BE49-F238E27FC236}">
                <a16:creationId xmlns:a16="http://schemas.microsoft.com/office/drawing/2014/main" id="{0E7F9E23-F5C4-40AB-B258-5C5AC9B00D21}"/>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AEFC1462-3E06-46C7-8181-462DE9C99467}"/>
              </a:ext>
            </a:extLst>
          </p:cNvPr>
          <p:cNvSpPr>
            <a:spLocks noGrp="1"/>
          </p:cNvSpPr>
          <p:nvPr>
            <p:ph type="sldNum" sz="quarter" idx="12"/>
          </p:nvPr>
        </p:nvSpPr>
        <p:spPr/>
        <p:txBody>
          <a:bodyPr/>
          <a:lstStyle/>
          <a:p>
            <a:fld id="{A379167F-0E9D-4B64-BC75-927482D095DB}" type="slidenum">
              <a:rPr lang="zh-CN" altLang="en-US" smtClean="0"/>
              <a:t>40</a:t>
            </a:fld>
            <a:endParaRPr lang="zh-CN" altLang="en-US"/>
          </a:p>
        </p:txBody>
      </p:sp>
    </p:spTree>
    <p:extLst>
      <p:ext uri="{BB962C8B-B14F-4D97-AF65-F5344CB8AC3E}">
        <p14:creationId xmlns:p14="http://schemas.microsoft.com/office/powerpoint/2010/main" val="3963280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92249" y="692696"/>
            <a:ext cx="8229600" cy="63408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dirty="0"/>
              <a:t>AI/AO</a:t>
            </a:r>
            <a:r>
              <a:rPr lang="zh-CN" altLang="en-US" sz="2800" dirty="0"/>
              <a:t>指令</a:t>
            </a:r>
          </a:p>
        </p:txBody>
      </p:sp>
      <p:sp>
        <p:nvSpPr>
          <p:cNvPr id="5" name="TextBox 4"/>
          <p:cNvSpPr txBox="1"/>
          <p:nvPr/>
        </p:nvSpPr>
        <p:spPr>
          <a:xfrm>
            <a:off x="323528" y="1556792"/>
            <a:ext cx="8229600" cy="1200329"/>
          </a:xfrm>
          <a:prstGeom prst="rect">
            <a:avLst/>
          </a:prstGeom>
          <a:noFill/>
        </p:spPr>
        <p:txBody>
          <a:bodyPr wrap="square" rtlCol="0">
            <a:spAutoFit/>
          </a:bodyPr>
          <a:lstStyle/>
          <a:p>
            <a:r>
              <a:rPr lang="zh-CN" altLang="en-US" dirty="0"/>
              <a:t>机器人程序一般要监控外部设备，另一种重要的方式是模拟量的输入和输出。通过模拟量的输入</a:t>
            </a:r>
            <a:r>
              <a:rPr lang="en-US" altLang="zh-CN" dirty="0"/>
              <a:t>AI</a:t>
            </a:r>
            <a:r>
              <a:rPr lang="zh-CN" altLang="en-US" dirty="0"/>
              <a:t>，不但可以检测设备的状态，还可以检测设备的变化过程；通过模拟量输出</a:t>
            </a:r>
            <a:r>
              <a:rPr lang="en-US" altLang="zh-CN" dirty="0"/>
              <a:t>AO</a:t>
            </a:r>
            <a:r>
              <a:rPr lang="zh-CN" altLang="en-US" dirty="0"/>
              <a:t>不但可以启停相关设备，还可以控制设备的运行参数。每种机器人语言对</a:t>
            </a:r>
            <a:r>
              <a:rPr lang="en-US" altLang="zh-CN" dirty="0"/>
              <a:t>AI/AO</a:t>
            </a:r>
            <a:r>
              <a:rPr lang="zh-CN" altLang="en-US" dirty="0"/>
              <a:t>支持语句形式和规则都不完全相同。</a:t>
            </a:r>
          </a:p>
        </p:txBody>
      </p:sp>
      <p:pic>
        <p:nvPicPr>
          <p:cNvPr id="155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140968"/>
            <a:ext cx="4419600" cy="26860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5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2945705"/>
            <a:ext cx="3267075" cy="30765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4">
            <a:extLst>
              <a:ext uri="{FF2B5EF4-FFF2-40B4-BE49-F238E27FC236}">
                <a16:creationId xmlns:a16="http://schemas.microsoft.com/office/drawing/2014/main" id="{96F75D4C-598B-41F0-821A-5C6159D8F851}"/>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6A3287C4-C056-43F7-8793-B730A5ED5E69}"/>
              </a:ext>
            </a:extLst>
          </p:cNvPr>
          <p:cNvSpPr>
            <a:spLocks noGrp="1"/>
          </p:cNvSpPr>
          <p:nvPr>
            <p:ph type="sldNum" sz="quarter" idx="12"/>
          </p:nvPr>
        </p:nvSpPr>
        <p:spPr/>
        <p:txBody>
          <a:bodyPr/>
          <a:lstStyle/>
          <a:p>
            <a:fld id="{A379167F-0E9D-4B64-BC75-927482D095DB}" type="slidenum">
              <a:rPr lang="zh-CN" altLang="en-US" smtClean="0"/>
              <a:t>41</a:t>
            </a:fld>
            <a:endParaRPr lang="zh-CN" altLang="en-US"/>
          </a:p>
        </p:txBody>
      </p:sp>
    </p:spTree>
    <p:extLst>
      <p:ext uri="{BB962C8B-B14F-4D97-AF65-F5344CB8AC3E}">
        <p14:creationId xmlns:p14="http://schemas.microsoft.com/office/powerpoint/2010/main" val="2483616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92249" y="836712"/>
            <a:ext cx="8229600" cy="63408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dirty="0"/>
              <a:t>机器人其它指令</a:t>
            </a:r>
          </a:p>
        </p:txBody>
      </p:sp>
      <p:sp>
        <p:nvSpPr>
          <p:cNvPr id="7" name="TextBox 6"/>
          <p:cNvSpPr txBox="1"/>
          <p:nvPr/>
        </p:nvSpPr>
        <p:spPr>
          <a:xfrm>
            <a:off x="480045" y="1916832"/>
            <a:ext cx="8229600" cy="4154984"/>
          </a:xfrm>
          <a:prstGeom prst="rect">
            <a:avLst/>
          </a:prstGeom>
          <a:noFill/>
        </p:spPr>
        <p:txBody>
          <a:bodyPr wrap="square" rtlCol="0">
            <a:spAutoFit/>
          </a:bodyPr>
          <a:lstStyle/>
          <a:p>
            <a:r>
              <a:rPr lang="zh-CN" altLang="en-US" sz="2400" dirty="0"/>
              <a:t>     机器人语言语句功能与机器人的功能是相配的，机器人的功能越强大，相应的要求机器人的语句越丰富，功能越多。</a:t>
            </a:r>
            <a:endParaRPr lang="en-US" altLang="zh-CN" sz="2400" dirty="0"/>
          </a:p>
          <a:p>
            <a:r>
              <a:rPr lang="zh-CN" altLang="en-US" sz="2400" dirty="0"/>
              <a:t>      这里有两种观点，一种是把机器人的功能做得越强大越好，其周围设备都受其控制，是整个生产系统的核心。另外一种是把机器人运动控制功能做好就可，仅把其视为一种普通设备；而把系统的核心控制放在</a:t>
            </a:r>
            <a:r>
              <a:rPr lang="en-US" altLang="zh-CN" sz="2400" dirty="0"/>
              <a:t>PLC</a:t>
            </a:r>
            <a:r>
              <a:rPr lang="zh-CN" altLang="en-US" sz="2400" dirty="0"/>
              <a:t>或者工控机上。</a:t>
            </a:r>
            <a:endParaRPr lang="en-US" altLang="zh-CN" sz="2400" dirty="0"/>
          </a:p>
          <a:p>
            <a:r>
              <a:rPr lang="en-US" altLang="zh-CN" sz="2400" dirty="0"/>
              <a:t>      </a:t>
            </a:r>
            <a:r>
              <a:rPr lang="zh-CN" altLang="en-US" sz="2400" dirty="0"/>
              <a:t>由于计算机（</a:t>
            </a:r>
            <a:r>
              <a:rPr lang="en-US" altLang="zh-CN" sz="2400" dirty="0"/>
              <a:t>PLC</a:t>
            </a:r>
            <a:r>
              <a:rPr lang="zh-CN" altLang="en-US" sz="2400" dirty="0"/>
              <a:t>或工控机）的发展速度远远超出了机器人控制器的更新速度，而且机器人控制较为封闭，各个厂家互不兼容，而</a:t>
            </a:r>
            <a:r>
              <a:rPr lang="en-US" altLang="zh-CN" sz="2400" dirty="0"/>
              <a:t>PLC</a:t>
            </a:r>
            <a:r>
              <a:rPr lang="zh-CN" altLang="en-US" sz="2400" dirty="0"/>
              <a:t>的发展是开放的，不论其逻辑控制还是运动控制都有国际标准。且</a:t>
            </a:r>
            <a:r>
              <a:rPr lang="en-US" altLang="zh-CN" sz="2400" dirty="0"/>
              <a:t>PLC</a:t>
            </a:r>
            <a:r>
              <a:rPr lang="zh-CN" altLang="en-US" sz="2400" dirty="0"/>
              <a:t>在性能提高的同时，价格并未上升。因此个人认为第二种方式更有前途。</a:t>
            </a:r>
          </a:p>
        </p:txBody>
      </p:sp>
      <p:sp>
        <p:nvSpPr>
          <p:cNvPr id="5" name="Rectangle 4">
            <a:extLst>
              <a:ext uri="{FF2B5EF4-FFF2-40B4-BE49-F238E27FC236}">
                <a16:creationId xmlns:a16="http://schemas.microsoft.com/office/drawing/2014/main" id="{85024357-FB03-4FE1-8632-A60D8D7F321D}"/>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098DCEB5-8B12-4216-B385-01D613CAAFA0}"/>
              </a:ext>
            </a:extLst>
          </p:cNvPr>
          <p:cNvSpPr>
            <a:spLocks noGrp="1"/>
          </p:cNvSpPr>
          <p:nvPr>
            <p:ph type="sldNum" sz="quarter" idx="12"/>
          </p:nvPr>
        </p:nvSpPr>
        <p:spPr/>
        <p:txBody>
          <a:bodyPr/>
          <a:lstStyle/>
          <a:p>
            <a:fld id="{A379167F-0E9D-4B64-BC75-927482D095DB}" type="slidenum">
              <a:rPr lang="zh-CN" altLang="en-US" smtClean="0"/>
              <a:t>42</a:t>
            </a:fld>
            <a:endParaRPr lang="zh-CN" altLang="en-US"/>
          </a:p>
        </p:txBody>
      </p:sp>
    </p:spTree>
    <p:extLst>
      <p:ext uri="{BB962C8B-B14F-4D97-AF65-F5344CB8AC3E}">
        <p14:creationId xmlns:p14="http://schemas.microsoft.com/office/powerpoint/2010/main" val="1213549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2F61D-F11B-4280-BC32-B2A080DE4A9E}"/>
              </a:ext>
            </a:extLst>
          </p:cNvPr>
          <p:cNvSpPr>
            <a:spLocks noGrp="1"/>
          </p:cNvSpPr>
          <p:nvPr>
            <p:ph type="title"/>
          </p:nvPr>
        </p:nvSpPr>
        <p:spPr/>
        <p:txBody>
          <a:bodyPr>
            <a:normAutofit/>
          </a:bodyPr>
          <a:lstStyle/>
          <a:p>
            <a:r>
              <a:rPr lang="zh-CN" altLang="en-US" dirty="0"/>
              <a:t>具有环境感知能力机器人</a:t>
            </a:r>
          </a:p>
        </p:txBody>
      </p:sp>
      <p:sp>
        <p:nvSpPr>
          <p:cNvPr id="3" name="内容占位符 2">
            <a:extLst>
              <a:ext uri="{FF2B5EF4-FFF2-40B4-BE49-F238E27FC236}">
                <a16:creationId xmlns:a16="http://schemas.microsoft.com/office/drawing/2014/main" id="{D348DDB8-FCAA-4B86-B1F4-9745901922FF}"/>
              </a:ext>
            </a:extLst>
          </p:cNvPr>
          <p:cNvSpPr>
            <a:spLocks noGrp="1"/>
          </p:cNvSpPr>
          <p:nvPr>
            <p:ph idx="1"/>
          </p:nvPr>
        </p:nvSpPr>
        <p:spPr/>
        <p:txBody>
          <a:bodyPr>
            <a:normAutofit/>
          </a:bodyPr>
          <a:lstStyle/>
          <a:p>
            <a:pPr marL="0" indent="0">
              <a:buNone/>
            </a:pPr>
            <a:r>
              <a:rPr lang="zh-CN" altLang="en-US" sz="2400" dirty="0"/>
              <a:t>能在一定程度上适应环境的变化。以焊接机器人为例，机器人焊接的过程一般是通过示教方式给出机器人的运动曲线，机器人携带焊枪走这个曲线，进行焊接。这就要求工件的一致性很好，也就是说工件被焊接的位置必须十分准确。否则，机器人走的曲线和工件上的实际焊缝位置会有偏差。为了解决这个问题，第二代机器人采用了焊缝跟踪技术，通过传感器感知焊缝的位置，再通过反馈控制，机器人就能够自动跟踪焊缝，从而对示教的位置进行修正，即使实际焊缝相对于原始设定的位置有变化，机器人仍然可以很好地完成焊接工作。类似的技术正越来越多地应用在机器人上。</a:t>
            </a:r>
          </a:p>
        </p:txBody>
      </p:sp>
      <p:sp>
        <p:nvSpPr>
          <p:cNvPr id="4" name="Rectangle 4">
            <a:extLst>
              <a:ext uri="{FF2B5EF4-FFF2-40B4-BE49-F238E27FC236}">
                <a16:creationId xmlns:a16="http://schemas.microsoft.com/office/drawing/2014/main" id="{D62B03D7-97B6-483D-9B1C-DFFA6281EAB7}"/>
              </a:ext>
            </a:extLst>
          </p:cNvPr>
          <p:cNvSpPr>
            <a:spLocks noChangeArrowheads="1"/>
          </p:cNvSpPr>
          <p:nvPr/>
        </p:nvSpPr>
        <p:spPr bwMode="auto">
          <a:xfrm>
            <a:off x="179512" y="118139"/>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5" name="灯片编号占位符 4">
            <a:extLst>
              <a:ext uri="{FF2B5EF4-FFF2-40B4-BE49-F238E27FC236}">
                <a16:creationId xmlns:a16="http://schemas.microsoft.com/office/drawing/2014/main" id="{11791B2F-5835-4531-94F6-38D3AC334460}"/>
              </a:ext>
            </a:extLst>
          </p:cNvPr>
          <p:cNvSpPr>
            <a:spLocks noGrp="1"/>
          </p:cNvSpPr>
          <p:nvPr>
            <p:ph type="sldNum" sz="quarter" idx="12"/>
          </p:nvPr>
        </p:nvSpPr>
        <p:spPr/>
        <p:txBody>
          <a:bodyPr/>
          <a:lstStyle/>
          <a:p>
            <a:fld id="{A379167F-0E9D-4B64-BC75-927482D095DB}" type="slidenum">
              <a:rPr lang="zh-CN" altLang="en-US" smtClean="0"/>
              <a:t>43</a:t>
            </a:fld>
            <a:endParaRPr lang="zh-CN" altLang="en-US"/>
          </a:p>
        </p:txBody>
      </p:sp>
    </p:spTree>
    <p:extLst>
      <p:ext uri="{BB962C8B-B14F-4D97-AF65-F5344CB8AC3E}">
        <p14:creationId xmlns:p14="http://schemas.microsoft.com/office/powerpoint/2010/main" val="3566535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5037392" y="5108119"/>
            <a:ext cx="3859199" cy="830997"/>
          </a:xfrm>
          <a:prstGeom prst="rect">
            <a:avLst/>
          </a:prstGeom>
          <a:solidFill>
            <a:srgbClr val="FF0000"/>
          </a:solidFill>
        </p:spPr>
        <p:txBody>
          <a:bodyPr wrap="square">
            <a:spAutoFit/>
          </a:bodyPr>
          <a:lstStyle/>
          <a:p>
            <a:r>
              <a:rPr lang="zh-CN" altLang="en-US" sz="2400" b="1" dirty="0">
                <a:solidFill>
                  <a:schemeClr val="bg1"/>
                </a:solidFill>
              </a:rPr>
              <a:t>焊缝跟踪 ：可以补偿焊枪位置 与示教路径部分差异</a:t>
            </a:r>
          </a:p>
        </p:txBody>
      </p:sp>
      <p:sp>
        <p:nvSpPr>
          <p:cNvPr id="26" name="矩形 25"/>
          <p:cNvSpPr/>
          <p:nvPr/>
        </p:nvSpPr>
        <p:spPr>
          <a:xfrm>
            <a:off x="4965384" y="3742163"/>
            <a:ext cx="3859199" cy="830997"/>
          </a:xfrm>
          <a:prstGeom prst="rect">
            <a:avLst/>
          </a:prstGeom>
          <a:solidFill>
            <a:srgbClr val="FF0000"/>
          </a:solidFill>
        </p:spPr>
        <p:txBody>
          <a:bodyPr wrap="square">
            <a:spAutoFit/>
          </a:bodyPr>
          <a:lstStyle/>
          <a:p>
            <a:r>
              <a:rPr lang="zh-CN" altLang="en-US" sz="2400" b="1" dirty="0">
                <a:solidFill>
                  <a:schemeClr val="bg1"/>
                </a:solidFill>
              </a:rPr>
              <a:t>示教再现 ：焊枪位置 与示教路径一致</a:t>
            </a:r>
          </a:p>
        </p:txBody>
      </p:sp>
      <p:sp>
        <p:nvSpPr>
          <p:cNvPr id="2" name="标题 1"/>
          <p:cNvSpPr>
            <a:spLocks noGrp="1"/>
          </p:cNvSpPr>
          <p:nvPr>
            <p:ph type="title"/>
          </p:nvPr>
        </p:nvSpPr>
        <p:spPr/>
        <p:txBody>
          <a:bodyPr>
            <a:normAutofit/>
          </a:bodyPr>
          <a:lstStyle/>
          <a:p>
            <a:r>
              <a:rPr lang="zh-CN" altLang="en-US" b="1" dirty="0">
                <a:solidFill>
                  <a:srgbClr val="FF0000"/>
                </a:solidFill>
              </a:rPr>
              <a:t>机器人焊缝跟踪技术</a:t>
            </a:r>
            <a:endParaRPr lang="zh-CN" altLang="en-US" dirty="0">
              <a:solidFill>
                <a:srgbClr val="FF0000"/>
              </a:solidFill>
            </a:endParaRPr>
          </a:p>
        </p:txBody>
      </p:sp>
      <p:sp>
        <p:nvSpPr>
          <p:cNvPr id="4" name="AutoShape 2" descr="data:image/jpeg;base64,/9j/4AAQSkZJRgABAQEAYABgAAD/2wBDAAoHBwkHBgoJCAkLCwoMDxkQDw4ODx4WFxIZJCAmJSMgIyIoLTkwKCo2KyIjMkQyNjs9QEBAJjBGS0U+Sjk/QD3/2wBDAQsLCw8NDx0QEB09KSMpPT09PT09PT09PT09PT09PT09PT09PT09PT09PT09PT09PT09PT09PT09PT09PT09PT3/wAARCACVAGM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v9Y1WHRdKuNQuVkeKDZuWPG47nVe/u2ayJPGBluZxpOiahqlpaytHcXUBRVyo58tScyEHjjHtnIqfxfb3l9ogsbC0NxLc3EQclwqxIkiyFjnrnZjHvWXpy674TjfSdN0RdRt1mkeyu/tKxpGjMWAlXGcqSc469qANTSPFNtrWq3FtZxloIbOK7Wff/rA4zt24+UjGOp5zWb/wsKBPszS6ZciBrKC7up1kUpbCUqFyOCwG7kgZ46VmaV4b1bwVcTT6bpw1aS/tFin23IiEU+WLNhhynI6YqlceB9Q8yS4a0aS6sNJtI7OSOXANzHtztGRnGD97igDpB8RNKbTtZvBDdEaRIsc8Xy72y+wMvOMZrWj8RWsnitfD6pObkx7zLs/dg7QxTPXcFZT6civPtU8EazeeHLprSBo72S+nSSAlcz2zyK6nOcDay5/E1r2+jeITe22uyQwJP/bH2uS1MI+0LEf3RXzC5XaIwCFH58UAdfpes22p6FFq6kwWjxNMTNgeWi5yWxxwATWTJ44t4rKLUJtJ1SHS5WULfyKnlhWOFcqG3BTx1HcVnaFpeo3/AIIuPDOp6XLYBLUwJcyShhIxYkHC8gA7SeTnpUzyeItT0I6FPoi2k80f2S4v/ORrdYsBWdF+8WK5AXsec0Abmna4dTvbqG3067W3tppIGu3KeUzocEAA7uvQ4rUya5HwZ4XXTpLnVL20kg1OWeZfmkyPKLDb8oOOgHvXW0ALk0ZNJRQAuTRSjpRQBl65qcumNYGJYyLiWVH3g8BYJJBjB9UGfbNc9pnja81nQNMmsre0j1S5uzaTQT7giP5LurdchWIU9+MjkjNdDrmlyap9jEciR/Z5JXO8E53wvGOnu+fwrEt/BLWuq6Dew3MKGwhiju0VCBctFGURwfXDMOe2PSgDObxZ4ot9Oa4u08OQ7tSOnJI7SrEjpv3s5LcL8gwffpWlpniu+uV8Ri4XT5W0mzjnie1LNFKxgaQ855XI4xjipbvwxeSackVvNZNNHrEupqLmNniYNvwhA5ON/wClQL4X1eO+1eVLnShHrNusVyggkBjIiMf7v5sAZOec8UASat4wfSP+EflniiNtfWk9zdEKd48uESAJzgZJxzmlbXddtDZz6lHoNuLpx/xL3uvKuI0JxkO7bXI7gD2qtc+DNQ1j+yotZu7D7PYQzWxFmkis8bxBActn5hjPpS3/AIN1DWooLPWrvS7q2h2p9qFkftjxqQdu4ttTPcrz+ZoAhufGeqLFr9xEdDZLEyR21osrNc7lnWINIm77pyfTkrVz/hJtR1SOwXQIbH7Rc2MtxIl7vxFJHIiuh288Zbt1x2qOTwjqD6XqunCXSY7e8keSKVIH85S06y4ds8qACMD2q9a+F2svGl7rVvcItrdQy5tipys0m3e4PodgJ96AJfBmqalrmiQahqqWSfaSGhWzLEBOnzZJ+bOeAeOnWuYsfFuoS+MGgutVUJBdTi9gJjFnb2wAEbCTsxYgdTycHHQ9b4T0aTw54bstNlmSaS3DAugIByzNxn/erjLn4YX8lta2a32nNbWzvhzFIk08TOHMcrKcMMj8KAPSaKOM8DA9KKAHDpRQOlFAHOeM9UuNMtNNNteXNoLi7aKSS2t1nlIETsAqEHOWA/xrF8N69rXir7PbR6l9hW2sYp7qeK3RpJ5HLYxuBVVwBnjrXZ3Wnfbb7Tp9zhrCc3CqozuJQpg+2GrDj8Dx2drp6WGpX9le2cfkpdQ4DSpuLbXQ/K2Cxx6ZoA5zWPFetaT4ih8ONfXU1x9pVjdWlpG08sLx7lTaRt3hs5PcY6YxVnRNa1nxQlvpH9pyWM8Fo0upXMMOydnMhRYxkDYQANxHfIHrWs/w6ga2haG+1GPUEuftR1Hdvmkcrt5zxj0Hb8TVlvAtulrbJaXGoWl9bh9l9FKfOdnOXLk8NuPJz+GKAOe8Ta3rvhyy1S2h1qaWa0tYb23uWhiLsjSCFo5OMHk7lIAPXJNW7i/1PQb6awj1G4vp5YrG1t5rwbxE8zy5kYDgkAAe+BnOK1m8E2k2i39jf3N9dPqBT7VdzSDzZNhBUA4wACOmO5q5qPhe01g3huknc3kEUL7GxtEZJRlOOGBJ5oAsaZa3dpbeXf6lLqM5OTNJGkfYDACgDGQTzk89auAFiAoJJ7CqGl6dLpVvLHdald3vzmTzrxwWjTH3c+gxnPuawPEviOOPTYroj7RY3I22tjDIUkvjkfM0i5wnB+Qcnv1IAB0MusadC0iPeRF48h1jO8gjqp25Ab/ZJz7VQtfGehXs7xW987PHnzN1tKgQjqCWUc+3XnpWfYeEtQuY4J9XuJNPZMslpp6JbpGxPzfMAcggKCB6A5J5qSTwPEbeCCHWdUUQH5fOlE4HOV+VhgYOcEYPPJNAHSRTRTqzQypIqnaxVs7T6H0PseafXJ2WLs3D6bbxQXdpcy29ysb4lSQMWLRgAeYrEljG5xjgcmtvStUN+ZYZhCJ4/mV4GzHMh6OmeR2DKeVPqCDQBpjpRQKKAMLxZpl9qunW0NnZi/ijuVlurJpzCLiMKcKW9mwcHg4rlrm1mNnpknhpG0sakz6Jd28jZaEqWJIOeWQCVQfQiu41XSLHW4Eg1K2E8SPvVSzLhsYzwR2NNttF06ztrS3trSOKGyk823RScRvgjd15OGPXPWgDiZPD0Gh6ux1rSTeWF7eC3stSiuTvtkZfLSErnO0D5cg+vtWReaBZ6boF4bG1eR5PEn2AxNcMBLCkjbYiSeOg5r0SPwrokGq/2lHp0QvDI0vmlmb5zyWwTgHnrip7nw/pd5ZzWlzZRyW885uZEJPzSk5L5zkHPpQBwn2hvDHji2vLq0XStMtLeK1ubNJvNSES+c4IbjPzJnp3Peq2i6Tq3iG2vGuIIb+R9Qg1C5spZTCLgSQb1QMM427wcHjA/Cu9Xwpoi2E1kNOi+zTKiSRlmO4KxZRnOeCT+dSX/hvSdTEgvLFJBJIsrfMy5ZU2KeCOi8UAZ2nTRajoVha6dYNa2atJ9pt/v7Fhb5oQVzndJgA9CA3riuc8XS6xJrFpY6ZbJHPPbCaVvMxv3kjylHBQALtLcYG4nGeemuNN060u5IHs0jsoNLMSCFlVo4izFyOQwJOFGDzySRXK/Ee2EOsW2pvaNcOAtvFHIW2FNqkbs/KW3mT5M5O0Hp1AOF1W6bRLLS2soY7aW4tGZ3X5vMIlZQ53ZyMJjtnkgYPPZeGIr5fCdrq2oeK77S0u3kCR21pvG1c8kKuR0Y56YrgLzTp9X1/T7G0Yz3NxDBGBg/KdoGM4+YKP4hngdTjJ9+S6tfCs2l6XI6wWa2kmzefnbydpx15+XcenWgDjNDuVPi+80SF4b4wWYmtb2CJIhJuVWAkVCAy5dhnBPztnOcjqLn7ULOG6trNbf7OgulhJ3eXsXbLFlPlXKkAckcNxkV578M9SOqeNdW1O5ZlYwz3GFDSOm5kHy8E8Dgbfm4xyOK9GubeCK60mzW2uLqEStuDEFZfkduSSFLBiWOefxoA3YkaeFJYcPG6hkYdwehorK0291A6XamYMkhhTcvlbNpwMjb2+lFAGoetJSnrSUAFFFFABQaKWgDM1KHfdQKIgVvEeykk8kSeXuG6NmB42hgwwepYZrK1mRr/SmvILyGS0EDNIPIWbc8W7zEGSUG5d6n5Tk4GcYro7i3ju7aSCdS0Ui7WAOD+B7HuDWNdiVpWs9Rt7eaG5yryOTuudoHlmNfuLKO4OMkKVPYAHmd/rmiaFBLfaDA7XV0zbV814jax5YGLCOHGMg7u5IHAGK5+C4uNXt2ltNEgkkhcOsj+fO0mMZjUMxB4bcRjoM56V21/4Om0yxmZlXULeZCIXSJxOZcmRfMj7jKorhsjndwc542/sF/s829zLbxSqgmRI7Jt5XYpD5AG1CGOc9xkA54ANrwRrC6fNca4o0vTkgTy1tkWR3uOMyEKrFxwoO5sop5AHNehnUYr7RZTpl7MFnjFpFDHGsZW5lUMQWVcZAy5IPG446gV5/a6PPpXht57qM2+o6tEoZrV97R2I2eY7AZ2lvkHX+I5Awcdj4WlfTNCj1jW57maS6Wa5tbdY9zRRcM7HnHKhCSSAM4HLYIB3EBFvBHCq7ljUKGbqQBjmimRTRTQxyxSxtHIodGDjkEZB/KigDJ1bxRa6OkclxaX8yyEgfZYPMxgZ55GOAT+BqZdfsHjV1urcoU3g+emNvr16VQvbKO+hEUxYKCW+U4PKsv8AJjWPL4L0uW/a9/0iO4bJDxyldr5BDgdNwwMdvUGux0FfRHGq7tqzq49XtZZRHHNG75UYWVSfm6cA9+3rWevjLTH0q71L/SFtbRispZADkY4Azg9R39jg8Vix+F47S609tPmMFvaymSSM5Yy85wTnkZ556E/hTrTwjp1nHPChuGgmlWVonl+X5c4XIwduWzjPUDnrlew8h+3fc6b+3LEIzm4h2oquxMyDarfdJ54ByMZ65FQjxPp3nTxSTCFoZDGxmZUBIBJxk8gBSSa5MeBoN+9tQvd63Bkhk8zLwJtxtQkHk4XLHPCgDFaK+F7BN203ADAqQJiMqRyv0yAfXKjmhUL9A9s+5tjxPphDsLqHYkaytJ5g2hGBIYn0IBpZdc0uZGt5p7WRZAitE0qMG38oMZ5zjj6VzVx4X0q3tWmnuZ7eOFhM073GCsmWxKWPR90h56ZI4qJ9P0ODToW08+ebSYNFHby7meUHdh+4AJ3NnHA6gHFHsUt0Htn0ZbvtN0qLUGh08Sx30yeZI8rmWO0jzkytuOQcZCLnb1JXANczYaHZTaHJc6nqN/8A2I8pnLTxDzpAGPlqmecsDliB82VA4BNM1nU528OmaSNZbPUmCA5KyXcgdQ8rqvOMDCopwBjqcVasNSn1rUjcW80d5qjSMtujDMOnoCP3jDuem1BnBxuJas+SNy+edrhpOpL4lutQi0zTf7Oh1ExQrKqBX+xxMPNXg8uxYAnkHcQfu0/x/fWE9rcy+QnlLCNK09FOFEgfdM21ecJhVAxjI6Grxj0/w1DJp8N9CNSvTI91dyOiSRJy0khA4BGSFT1Psaw5JrHxBrj21qsUsKQpp+lxMrYjUgM9zg4I2gZHIJytDppK3UFUbd+hzU8M7TOyadLApPET3khKex96K6iS8ksppLW28L/aYYHaJbiZyXm2nG9uOrYyfrRR7OPcftZHeXl1DY2kt1cybIYV3O2CcD6Dk1nL4q0Z5ZEjv1kMY3MVjfAGcZyV5x1JHarupyvBps8kVw9s4AxKluZ2TkdIx97/ACayX1C+WPyzq16JpWQpINGJCBkztI6Y5BOTkEEZ4NdUpNPQ5IxTRoxa5psxtljvEY3RxCArZfjPpxx64q9WDZXWr3Vypi1PzY1jV3juNLMAcHPRs5B6cc9+nFbxpxbe4pKwUhdI1aSU7Y0Bdz6KBkn8hS1Fd3NtZWzT380MNvyGaZsKwxyPfjsKpiOQ1S5udcgmh1bT9RWyhCh1sSu5JCdwkKk7nULwD0BDHB6javItN1PRrq8UmcxWjhpo28ubbtyQWI4LY/iBB9DWFFq63mpWul+G5ZfOjtdqXkk+zdCQDhlKZyNwCMPmyO4znKuLW40m8s7aS3FvdBmeORm8wXDblEZYZ28vtwcYBzuX+I8/NudHLfyLLaaln/aV7qIaO4RFMIQ7IpopFyIQWX5H2EqMAbe3cCaO6Wz8uC3i+z2N3KDcamrGLzYk+8sZ6rGqlcN/Hg45atbTEsbrR9UivrWSa9/evfQSKvms2CcLgDjk7eONw9s85M11rgGs3ayBbCzSS3ic7ZJUyyiRcYXIfBPHzEDAAIBlqw077mpeWljeaJO09qLLSHikksrKGNVuLplQ/v3J54yDgnA4LZOMu8MwR2bJssry71RRszMFjWJTgu7HHylv9rLsAO1a3hHSW07Td10kn25iRLJLnPrtUH7qgkgY64z3FbwwBgdM5/GtYw6mcp20Hcf3qKSitjEiuYTcQPF500O7+OF9jrzng9qp/wBkDZMBqOqjzd2SLxsrnH3f7uMcY960SCWAAOT0FULzV7e0uPssaveXxBItLcguMf3z0jHu2PYGolbqUr9CzBCLS2KtcSvHGC7S3Eu4qAOSWPQe5qgfEdiHRgLg2rsVF55eIBgZLbic7f8AaxtJ6E1A+h3Oqxj+3r1pkJ3CztT5cCHtyMM+P9o9e1ULk3Xhmd5J5p7vTZ2O/wA1i+7d1XHRXGTgDCuPlwGAJlya9ClFP1INU8bT3dvcv4UtxdRWeGur2VPkjGRgIhOWJ55P/wBesXUZmnVpdRtLy6klVLgTSTrAr24fDqQ5JQE8dccjiodT03Rm1OPVrG2vJdAmKxXgCNDHj5drR5wzKD1AHBHuK37TSoTrd1aakLKDR9Fl3WsUpADCX513FjyABwMcnPXFY6yerNklFaFHSbK3uLZtRuTbfYvMMKS2bmVbdAwIMiuMlFwFBGCo+bjORNZ6nH9sMl7qNvHJYyOsU9zJLJFdvypYHGfljGNw5+YE7hyS+ng1fVZb3QLPUbrYjR3f/LtDKgxld7c4OPmUAHAyOSc0LCO811o7W4lguYiPKigjYbnXe0q4c5Axt5z1wqsBwaNtEG+rOhu7201Aw6naOYb+0Xe0JbnbjAY4xvUbh9VYgDOKLm8n1ubTrq3sJDtjJhLKGRpGC5Zm6eXGcEA8u6jA4zTrbTrfxHerf3sFtdwRI0CztHg3QOOWTHDIQwyDjJOMCukjRYUWONQqKAqqOgA4AFaqLkZNqJFYWcWnafb2cBYxQRiNSxyTjufrU9FFarQzFopKKYjMvLXUNUnmha4ew09W2YgI8+4Hdi/OxT0AHzY6kZxVuw0u00yEw2FpFbx8bliTGT2yepP1qnrTuJLaNY7o+ZuAkhk2BWGCqkgE/N047A54rNbTJmsxAtxrsv2eUxlnvTGygrkkFV/eLzjJyQRgcZrN6PY0WqOmqG6tory1ltp9/lSqVYqcMPcHsQcEH1AqpHfvFBZRG0uPMmIXdIxKIBn7zkZLEL/d5JHrUllfTXMhWaylt/kDAk7gc9OcDnrx1HGcZqrp6E2aORttDtr3U5dO1q4uJJH82KEowVIJgQ7Mij7pdfLkHrh81H4X8N/b7+d9WMryWTLGUKgbpNo8zJxuPzA8g88810GrDy9ciZTKm9rWcOCApZZTCwOfVJVH5VUl0m+vvEmrRWmoS6dANvmyQNmSTzF3lP8AZKsWOfRsdKx5bPY25m1ubmomwtNPayu5o7aOVPKSGMjzDuOAEQck59B6+9ZGn+H7jzjcNJNZ7ll3AsjSuzqVD4QBIiuTgJnrya1dO0PTtKZntLVFnbO6d/nlcnqS55Oa0K05b6sy5rbEcEEVrAkMEaxxoMKqjgVJSUtWSFFJRQAtFFFMQ7FJj3oooAJDsjdx1VSfyGaZC3m20UpGC8atj0yM0UUuo+hyPjHVHtvEGl2CQwyCeJWLSgsB+/UjK5GRlB3rqrXTzYtcGSd55Z5jNI7AD5iAOAOg+UcUUVnDWTLlpFFjaKNooorQzE2il2iiigA2ijbRRQAYooooG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EAYABgAAD/2wBDAAoHBwkHBgoJCAkLCwoMDxkQDw4ODx4WFxIZJCAmJSMgIyIoLTkwKCo2KyIjMkQyNjs9QEBAJjBGS0U+Sjk/QD3/2wBDAQsLCw8NDx0QEB09KSMpPT09PT09PT09PT09PT09PT09PT09PT09PT09PT09PT09PT09PT09PT09PT09PT09PT3/wAARCACVAGM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v9Y1WHRdKuNQuVkeKDZuWPG47nVe/u2ayJPGBluZxpOiahqlpaytHcXUBRVyo58tScyEHjjHtnIqfxfb3l9ogsbC0NxLc3EQclwqxIkiyFjnrnZjHvWXpy674TjfSdN0RdRt1mkeyu/tKxpGjMWAlXGcqSc469qANTSPFNtrWq3FtZxloIbOK7Wff/rA4zt24+UjGOp5zWb/wsKBPszS6ZciBrKC7up1kUpbCUqFyOCwG7kgZ46VmaV4b1bwVcTT6bpw1aS/tFin23IiEU+WLNhhynI6YqlceB9Q8yS4a0aS6sNJtI7OSOXANzHtztGRnGD97igDpB8RNKbTtZvBDdEaRIsc8Xy72y+wMvOMZrWj8RWsnitfD6pObkx7zLs/dg7QxTPXcFZT6civPtU8EazeeHLprSBo72S+nSSAlcz2zyK6nOcDay5/E1r2+jeITe22uyQwJP/bH2uS1MI+0LEf3RXzC5XaIwCFH58UAdfpes22p6FFq6kwWjxNMTNgeWi5yWxxwATWTJ44t4rKLUJtJ1SHS5WULfyKnlhWOFcqG3BTx1HcVnaFpeo3/AIIuPDOp6XLYBLUwJcyShhIxYkHC8gA7SeTnpUzyeItT0I6FPoi2k80f2S4v/ORrdYsBWdF+8WK5AXsec0Abmna4dTvbqG3067W3tppIGu3KeUzocEAA7uvQ4rUya5HwZ4XXTpLnVL20kg1OWeZfmkyPKLDb8oOOgHvXW0ALk0ZNJRQAuTRSjpRQBl65qcumNYGJYyLiWVH3g8BYJJBjB9UGfbNc9pnja81nQNMmsre0j1S5uzaTQT7giP5LurdchWIU9+MjkjNdDrmlyap9jEciR/Z5JXO8E53wvGOnu+fwrEt/BLWuq6Dew3MKGwhiju0VCBctFGURwfXDMOe2PSgDObxZ4ot9Oa4u08OQ7tSOnJI7SrEjpv3s5LcL8gwffpWlpniu+uV8Ri4XT5W0mzjnie1LNFKxgaQ855XI4xjipbvwxeSackVvNZNNHrEupqLmNniYNvwhA5ON/wClQL4X1eO+1eVLnShHrNusVyggkBjIiMf7v5sAZOec8UASat4wfSP+EflniiNtfWk9zdEKd48uESAJzgZJxzmlbXddtDZz6lHoNuLpx/xL3uvKuI0JxkO7bXI7gD2qtc+DNQ1j+yotZu7D7PYQzWxFmkis8bxBActn5hjPpS3/AIN1DWooLPWrvS7q2h2p9qFkftjxqQdu4ttTPcrz+ZoAhufGeqLFr9xEdDZLEyR21osrNc7lnWINIm77pyfTkrVz/hJtR1SOwXQIbH7Rc2MtxIl7vxFJHIiuh288Zbt1x2qOTwjqD6XqunCXSY7e8keSKVIH85S06y4ds8qACMD2q9a+F2svGl7rVvcItrdQy5tipys0m3e4PodgJ96AJfBmqalrmiQahqqWSfaSGhWzLEBOnzZJ+bOeAeOnWuYsfFuoS+MGgutVUJBdTi9gJjFnb2wAEbCTsxYgdTycHHQ9b4T0aTw54bstNlmSaS3DAugIByzNxn/erjLn4YX8lta2a32nNbWzvhzFIk08TOHMcrKcMMj8KAPSaKOM8DA9KKAHDpRQOlFAHOeM9UuNMtNNNteXNoLi7aKSS2t1nlIETsAqEHOWA/xrF8N69rXir7PbR6l9hW2sYp7qeK3RpJ5HLYxuBVVwBnjrXZ3Wnfbb7Tp9zhrCc3CqozuJQpg+2GrDj8Dx2drp6WGpX9le2cfkpdQ4DSpuLbXQ/K2Cxx6ZoA5zWPFetaT4ih8ONfXU1x9pVjdWlpG08sLx7lTaRt3hs5PcY6YxVnRNa1nxQlvpH9pyWM8Fo0upXMMOydnMhRYxkDYQANxHfIHrWs/w6ga2haG+1GPUEuftR1Hdvmkcrt5zxj0Hb8TVlvAtulrbJaXGoWl9bh9l9FKfOdnOXLk8NuPJz+GKAOe8Ta3rvhyy1S2h1qaWa0tYb23uWhiLsjSCFo5OMHk7lIAPXJNW7i/1PQb6awj1G4vp5YrG1t5rwbxE8zy5kYDgkAAe+BnOK1m8E2k2i39jf3N9dPqBT7VdzSDzZNhBUA4wACOmO5q5qPhe01g3huknc3kEUL7GxtEZJRlOOGBJ5oAsaZa3dpbeXf6lLqM5OTNJGkfYDACgDGQTzk89auAFiAoJJ7CqGl6dLpVvLHdald3vzmTzrxwWjTH3c+gxnPuawPEviOOPTYroj7RY3I22tjDIUkvjkfM0i5wnB+Qcnv1IAB0MusadC0iPeRF48h1jO8gjqp25Ab/ZJz7VQtfGehXs7xW987PHnzN1tKgQjqCWUc+3XnpWfYeEtQuY4J9XuJNPZMslpp6JbpGxPzfMAcggKCB6A5J5qSTwPEbeCCHWdUUQH5fOlE4HOV+VhgYOcEYPPJNAHSRTRTqzQypIqnaxVs7T6H0PseafXJ2WLs3D6bbxQXdpcy29ysb4lSQMWLRgAeYrEljG5xjgcmtvStUN+ZYZhCJ4/mV4GzHMh6OmeR2DKeVPqCDQBpjpRQKKAMLxZpl9qunW0NnZi/ijuVlurJpzCLiMKcKW9mwcHg4rlrm1mNnpknhpG0sakz6Jd28jZaEqWJIOeWQCVQfQiu41XSLHW4Eg1K2E8SPvVSzLhsYzwR2NNttF06ztrS3trSOKGyk823RScRvgjd15OGPXPWgDiZPD0Gh6ux1rSTeWF7eC3stSiuTvtkZfLSErnO0D5cg+vtWReaBZ6boF4bG1eR5PEn2AxNcMBLCkjbYiSeOg5r0SPwrokGq/2lHp0QvDI0vmlmb5zyWwTgHnrip7nw/pd5ZzWlzZRyW885uZEJPzSk5L5zkHPpQBwn2hvDHji2vLq0XStMtLeK1ubNJvNSES+c4IbjPzJnp3Peq2i6Tq3iG2vGuIIb+R9Qg1C5spZTCLgSQb1QMM427wcHjA/Cu9Xwpoi2E1kNOi+zTKiSRlmO4KxZRnOeCT+dSX/hvSdTEgvLFJBJIsrfMy5ZU2KeCOi8UAZ2nTRajoVha6dYNa2atJ9pt/v7Fhb5oQVzndJgA9CA3riuc8XS6xJrFpY6ZbJHPPbCaVvMxv3kjylHBQALtLcYG4nGeemuNN060u5IHs0jsoNLMSCFlVo4izFyOQwJOFGDzySRXK/Ee2EOsW2pvaNcOAtvFHIW2FNqkbs/KW3mT5M5O0Hp1AOF1W6bRLLS2soY7aW4tGZ3X5vMIlZQ53ZyMJjtnkgYPPZeGIr5fCdrq2oeK77S0u3kCR21pvG1c8kKuR0Y56YrgLzTp9X1/T7G0Yz3NxDBGBg/KdoGM4+YKP4hngdTjJ9+S6tfCs2l6XI6wWa2kmzefnbydpx15+XcenWgDjNDuVPi+80SF4b4wWYmtb2CJIhJuVWAkVCAy5dhnBPztnOcjqLn7ULOG6trNbf7OgulhJ3eXsXbLFlPlXKkAckcNxkV578M9SOqeNdW1O5ZlYwz3GFDSOm5kHy8E8Dgbfm4xyOK9GubeCK60mzW2uLqEStuDEFZfkduSSFLBiWOefxoA3YkaeFJYcPG6hkYdwehorK0291A6XamYMkhhTcvlbNpwMjb2+lFAGoetJSnrSUAFFFFABQaKWgDM1KHfdQKIgVvEeykk8kSeXuG6NmB42hgwwepYZrK1mRr/SmvILyGS0EDNIPIWbc8W7zEGSUG5d6n5Tk4GcYro7i3ju7aSCdS0Ui7WAOD+B7HuDWNdiVpWs9Rt7eaG5yryOTuudoHlmNfuLKO4OMkKVPYAHmd/rmiaFBLfaDA7XV0zbV814jax5YGLCOHGMg7u5IHAGK5+C4uNXt2ltNEgkkhcOsj+fO0mMZjUMxB4bcRjoM56V21/4Om0yxmZlXULeZCIXSJxOZcmRfMj7jKorhsjndwc542/sF/s829zLbxSqgmRI7Jt5XYpD5AG1CGOc9xkA54ANrwRrC6fNca4o0vTkgTy1tkWR3uOMyEKrFxwoO5sop5AHNehnUYr7RZTpl7MFnjFpFDHGsZW5lUMQWVcZAy5IPG446gV5/a6PPpXht57qM2+o6tEoZrV97R2I2eY7AZ2lvkHX+I5Awcdj4WlfTNCj1jW57maS6Wa5tbdY9zRRcM7HnHKhCSSAM4HLYIB3EBFvBHCq7ljUKGbqQBjmimRTRTQxyxSxtHIodGDjkEZB/KigDJ1bxRa6OkclxaX8yyEgfZYPMxgZ55GOAT+BqZdfsHjV1urcoU3g+emNvr16VQvbKO+hEUxYKCW+U4PKsv8AJjWPL4L0uW/a9/0iO4bJDxyldr5BDgdNwwMdvUGux0FfRHGq7tqzq49XtZZRHHNG75UYWVSfm6cA9+3rWevjLTH0q71L/SFtbRispZADkY4Azg9R39jg8Vix+F47S609tPmMFvaymSSM5Yy85wTnkZ556E/hTrTwjp1nHPChuGgmlWVonl+X5c4XIwduWzjPUDnrlew8h+3fc6b+3LEIzm4h2oquxMyDarfdJ54ByMZ65FQjxPp3nTxSTCFoZDGxmZUBIBJxk8gBSSa5MeBoN+9tQvd63Bkhk8zLwJtxtQkHk4XLHPCgDFaK+F7BN203ADAqQJiMqRyv0yAfXKjmhUL9A9s+5tjxPphDsLqHYkaytJ5g2hGBIYn0IBpZdc0uZGt5p7WRZAitE0qMG38oMZ5zjj6VzVx4X0q3tWmnuZ7eOFhM073GCsmWxKWPR90h56ZI4qJ9P0ODToW08+ebSYNFHby7meUHdh+4AJ3NnHA6gHFHsUt0Htn0ZbvtN0qLUGh08Sx30yeZI8rmWO0jzkytuOQcZCLnb1JXANczYaHZTaHJc6nqN/8A2I8pnLTxDzpAGPlqmecsDliB82VA4BNM1nU528OmaSNZbPUmCA5KyXcgdQ8rqvOMDCopwBjqcVasNSn1rUjcW80d5qjSMtujDMOnoCP3jDuem1BnBxuJas+SNy+edrhpOpL4lutQi0zTf7Oh1ExQrKqBX+xxMPNXg8uxYAnkHcQfu0/x/fWE9rcy+QnlLCNK09FOFEgfdM21ecJhVAxjI6Grxj0/w1DJp8N9CNSvTI91dyOiSRJy0khA4BGSFT1Psaw5JrHxBrj21qsUsKQpp+lxMrYjUgM9zg4I2gZHIJytDppK3UFUbd+hzU8M7TOyadLApPET3khKex96K6iS8ksppLW28L/aYYHaJbiZyXm2nG9uOrYyfrRR7OPcftZHeXl1DY2kt1cybIYV3O2CcD6Dk1nL4q0Z5ZEjv1kMY3MVjfAGcZyV5x1JHarupyvBps8kVw9s4AxKluZ2TkdIx97/ACayX1C+WPyzq16JpWQpINGJCBkztI6Y5BOTkEEZ4NdUpNPQ5IxTRoxa5psxtljvEY3RxCArZfjPpxx64q9WDZXWr3Vypi1PzY1jV3juNLMAcHPRs5B6cc9+nFbxpxbe4pKwUhdI1aSU7Y0Bdz6KBkn8hS1Fd3NtZWzT380MNvyGaZsKwxyPfjsKpiOQ1S5udcgmh1bT9RWyhCh1sSu5JCdwkKk7nULwD0BDHB6javItN1PRrq8UmcxWjhpo28ubbtyQWI4LY/iBB9DWFFq63mpWul+G5ZfOjtdqXkk+zdCQDhlKZyNwCMPmyO4znKuLW40m8s7aS3FvdBmeORm8wXDblEZYZ28vtwcYBzuX+I8/NudHLfyLLaaln/aV7qIaO4RFMIQ7IpopFyIQWX5H2EqMAbe3cCaO6Wz8uC3i+z2N3KDcamrGLzYk+8sZ6rGqlcN/Hg45atbTEsbrR9UivrWSa9/evfQSKvms2CcLgDjk7eONw9s85M11rgGs3ayBbCzSS3ic7ZJUyyiRcYXIfBPHzEDAAIBlqw077mpeWljeaJO09qLLSHikksrKGNVuLplQ/v3J54yDgnA4LZOMu8MwR2bJssry71RRszMFjWJTgu7HHylv9rLsAO1a3hHSW07Td10kn25iRLJLnPrtUH7qgkgY64z3FbwwBgdM5/GtYw6mcp20Hcf3qKSitjEiuYTcQPF500O7+OF9jrzng9qp/wBkDZMBqOqjzd2SLxsrnH3f7uMcY960SCWAAOT0FULzV7e0uPssaveXxBItLcguMf3z0jHu2PYGolbqUr9CzBCLS2KtcSvHGC7S3Eu4qAOSWPQe5qgfEdiHRgLg2rsVF55eIBgZLbic7f8AaxtJ6E1A+h3Oqxj+3r1pkJ3CztT5cCHtyMM+P9o9e1ULk3Xhmd5J5p7vTZ2O/wA1i+7d1XHRXGTgDCuPlwGAJlya9ClFP1INU8bT3dvcv4UtxdRWeGur2VPkjGRgIhOWJ55P/wBesXUZmnVpdRtLy6klVLgTSTrAr24fDqQ5JQE8dccjiodT03Rm1OPVrG2vJdAmKxXgCNDHj5drR5wzKD1AHBHuK37TSoTrd1aakLKDR9Fl3WsUpADCX513FjyABwMcnPXFY6yerNklFaFHSbK3uLZtRuTbfYvMMKS2bmVbdAwIMiuMlFwFBGCo+bjORNZ6nH9sMl7qNvHJYyOsU9zJLJFdvypYHGfljGNw5+YE7hyS+ng1fVZb3QLPUbrYjR3f/LtDKgxld7c4OPmUAHAyOSc0LCO811o7W4lguYiPKigjYbnXe0q4c5Axt5z1wqsBwaNtEG+rOhu7201Aw6naOYb+0Xe0JbnbjAY4xvUbh9VYgDOKLm8n1ubTrq3sJDtjJhLKGRpGC5Zm6eXGcEA8u6jA4zTrbTrfxHerf3sFtdwRI0CztHg3QOOWTHDIQwyDjJOMCukjRYUWONQqKAqqOgA4AFaqLkZNqJFYWcWnafb2cBYxQRiNSxyTjufrU9FFarQzFopKKYjMvLXUNUnmha4ew09W2YgI8+4Hdi/OxT0AHzY6kZxVuw0u00yEw2FpFbx8bliTGT2yepP1qnrTuJLaNY7o+ZuAkhk2BWGCqkgE/N047A54rNbTJmsxAtxrsv2eUxlnvTGygrkkFV/eLzjJyQRgcZrN6PY0WqOmqG6tory1ltp9/lSqVYqcMPcHsQcEH1AqpHfvFBZRG0uPMmIXdIxKIBn7zkZLEL/d5JHrUllfTXMhWaylt/kDAk7gc9OcDnrx1HGcZqrp6E2aORttDtr3U5dO1q4uJJH82KEowVIJgQ7Mij7pdfLkHrh81H4X8N/b7+d9WMryWTLGUKgbpNo8zJxuPzA8g88810GrDy9ciZTKm9rWcOCApZZTCwOfVJVH5VUl0m+vvEmrRWmoS6dANvmyQNmSTzF3lP8AZKsWOfRsdKx5bPY25m1ubmomwtNPayu5o7aOVPKSGMjzDuOAEQck59B6+9ZGn+H7jzjcNJNZ7ll3AsjSuzqVD4QBIiuTgJnrya1dO0PTtKZntLVFnbO6d/nlcnqS55Oa0K05b6sy5rbEcEEVrAkMEaxxoMKqjgVJSUtWSFFJRQAtFFFMQ7FJj3oooAJDsjdx1VSfyGaZC3m20UpGC8atj0yM0UUuo+hyPjHVHtvEGl2CQwyCeJWLSgsB+/UjK5GRlB3rqrXTzYtcGSd55Z5jNI7AD5iAOAOg+UcUUVnDWTLlpFFjaKNooorQzE2il2iiigA2ijbRRQAYooooG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244168"/>
            <a:ext cx="445770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395536" y="3429000"/>
            <a:ext cx="4267200" cy="1457325"/>
            <a:chOff x="395536" y="3429000"/>
            <a:chExt cx="4267200" cy="1457325"/>
          </a:xfrm>
        </p:grpSpPr>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3429000"/>
              <a:ext cx="426720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2627784" y="3433956"/>
              <a:ext cx="1148730" cy="369332"/>
            </a:xfrm>
            <a:prstGeom prst="rect">
              <a:avLst/>
            </a:prstGeom>
            <a:solidFill>
              <a:srgbClr val="FF0000"/>
            </a:solidFill>
            <a:ln>
              <a:solidFill>
                <a:schemeClr val="accent1">
                  <a:shade val="50000"/>
                </a:schemeClr>
              </a:solidFill>
            </a:ln>
          </p:spPr>
          <p:txBody>
            <a:bodyPr wrap="square">
              <a:spAutoFit/>
            </a:bodyPr>
            <a:lstStyle/>
            <a:p>
              <a:r>
                <a:rPr lang="zh-CN" altLang="en-US" dirty="0">
                  <a:solidFill>
                    <a:schemeClr val="bg1"/>
                  </a:solidFill>
                  <a:latin typeface="黑体" pitchFamily="49" charset="-122"/>
                  <a:ea typeface="黑体" pitchFamily="49" charset="-122"/>
                </a:rPr>
                <a:t>示教再现</a:t>
              </a:r>
            </a:p>
          </p:txBody>
        </p:sp>
      </p:grpSp>
      <p:grpSp>
        <p:nvGrpSpPr>
          <p:cNvPr id="6" name="组合 5"/>
          <p:cNvGrpSpPr/>
          <p:nvPr/>
        </p:nvGrpSpPr>
        <p:grpSpPr>
          <a:xfrm>
            <a:off x="395536" y="5013176"/>
            <a:ext cx="4267200" cy="1533525"/>
            <a:chOff x="395536" y="5013176"/>
            <a:chExt cx="4267200" cy="1533525"/>
          </a:xfrm>
        </p:grpSpPr>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5013176"/>
              <a:ext cx="426720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2699792" y="5085184"/>
              <a:ext cx="1148730" cy="369332"/>
            </a:xfrm>
            <a:prstGeom prst="rect">
              <a:avLst/>
            </a:prstGeom>
            <a:solidFill>
              <a:srgbClr val="FF0000"/>
            </a:solidFill>
            <a:ln>
              <a:solidFill>
                <a:schemeClr val="accent1">
                  <a:shade val="50000"/>
                </a:schemeClr>
              </a:solidFill>
            </a:ln>
          </p:spPr>
          <p:txBody>
            <a:bodyPr wrap="square">
              <a:spAutoFit/>
            </a:bodyPr>
            <a:lstStyle/>
            <a:p>
              <a:r>
                <a:rPr lang="zh-CN" altLang="en-US" dirty="0">
                  <a:solidFill>
                    <a:schemeClr val="bg1"/>
                  </a:solidFill>
                  <a:latin typeface="黑体" pitchFamily="49" charset="-122"/>
                  <a:ea typeface="黑体" pitchFamily="49" charset="-122"/>
                </a:rPr>
                <a:t>焊缝跟踪</a:t>
              </a:r>
            </a:p>
          </p:txBody>
        </p:sp>
      </p:grpSp>
      <p:sp>
        <p:nvSpPr>
          <p:cNvPr id="17" name="矩形 16"/>
          <p:cNvSpPr/>
          <p:nvPr/>
        </p:nvSpPr>
        <p:spPr>
          <a:xfrm>
            <a:off x="4902158" y="1846565"/>
            <a:ext cx="3859199" cy="830997"/>
          </a:xfrm>
          <a:prstGeom prst="rect">
            <a:avLst/>
          </a:prstGeom>
          <a:solidFill>
            <a:srgbClr val="FF0000"/>
          </a:solidFill>
        </p:spPr>
        <p:txBody>
          <a:bodyPr wrap="square">
            <a:spAutoFit/>
          </a:bodyPr>
          <a:lstStyle/>
          <a:p>
            <a:r>
              <a:rPr lang="zh-CN" altLang="en-US" sz="2400" b="1" dirty="0">
                <a:solidFill>
                  <a:srgbClr val="FFFF00"/>
                </a:solidFill>
              </a:rPr>
              <a:t>焊缝跟踪 </a:t>
            </a:r>
            <a:r>
              <a:rPr lang="en-US" altLang="zh-CN" sz="2400" b="1" dirty="0">
                <a:solidFill>
                  <a:srgbClr val="FFFF00"/>
                </a:solidFill>
              </a:rPr>
              <a:t>= </a:t>
            </a:r>
            <a:r>
              <a:rPr lang="zh-CN" altLang="en-US" sz="2400" b="1" dirty="0">
                <a:solidFill>
                  <a:srgbClr val="FFFF00"/>
                </a:solidFill>
              </a:rPr>
              <a:t>焊缝传感技术   </a:t>
            </a:r>
            <a:r>
              <a:rPr lang="en-US" altLang="zh-CN" sz="2400" b="1" dirty="0">
                <a:solidFill>
                  <a:srgbClr val="FFFF00"/>
                </a:solidFill>
              </a:rPr>
              <a:t>+  </a:t>
            </a:r>
            <a:r>
              <a:rPr lang="zh-CN" altLang="en-US" sz="2400" b="1" dirty="0">
                <a:solidFill>
                  <a:srgbClr val="FFFF00"/>
                </a:solidFill>
              </a:rPr>
              <a:t>机器人纠偏技术</a:t>
            </a:r>
          </a:p>
        </p:txBody>
      </p:sp>
      <p:sp>
        <p:nvSpPr>
          <p:cNvPr id="15" name="TextBox 14"/>
          <p:cNvSpPr txBox="1"/>
          <p:nvPr/>
        </p:nvSpPr>
        <p:spPr>
          <a:xfrm>
            <a:off x="1923166" y="1544856"/>
            <a:ext cx="1114408" cy="369332"/>
          </a:xfrm>
          <a:prstGeom prst="rect">
            <a:avLst/>
          </a:prstGeom>
          <a:noFill/>
        </p:spPr>
        <p:txBody>
          <a:bodyPr wrap="none" rtlCol="0">
            <a:spAutoFit/>
          </a:bodyPr>
          <a:lstStyle/>
          <a:p>
            <a:r>
              <a:rPr lang="zh-CN" altLang="en-US" b="1" dirty="0">
                <a:solidFill>
                  <a:srgbClr val="00B050"/>
                </a:solidFill>
              </a:rPr>
              <a:t>示教路径</a:t>
            </a:r>
          </a:p>
        </p:txBody>
      </p:sp>
      <p:sp>
        <p:nvSpPr>
          <p:cNvPr id="20" name="TextBox 19"/>
          <p:cNvSpPr txBox="1"/>
          <p:nvPr/>
        </p:nvSpPr>
        <p:spPr>
          <a:xfrm>
            <a:off x="1971932" y="2492896"/>
            <a:ext cx="1114408" cy="369332"/>
          </a:xfrm>
          <a:prstGeom prst="rect">
            <a:avLst/>
          </a:prstGeom>
          <a:noFill/>
        </p:spPr>
        <p:txBody>
          <a:bodyPr wrap="none" rtlCol="0">
            <a:spAutoFit/>
          </a:bodyPr>
          <a:lstStyle/>
          <a:p>
            <a:r>
              <a:rPr lang="zh-CN" altLang="en-US" b="1" dirty="0"/>
              <a:t>焊缝位置</a:t>
            </a:r>
          </a:p>
        </p:txBody>
      </p:sp>
      <p:cxnSp>
        <p:nvCxnSpPr>
          <p:cNvPr id="18" name="直接箭头连接符 17"/>
          <p:cNvCxnSpPr>
            <a:stCxn id="15" idx="2"/>
          </p:cNvCxnSpPr>
          <p:nvPr/>
        </p:nvCxnSpPr>
        <p:spPr>
          <a:xfrm flipH="1">
            <a:off x="2267744" y="1914188"/>
            <a:ext cx="212626" cy="2186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20" idx="0"/>
          </p:cNvCxnSpPr>
          <p:nvPr/>
        </p:nvCxnSpPr>
        <p:spPr>
          <a:xfrm flipH="1" flipV="1">
            <a:off x="2374058" y="2348880"/>
            <a:ext cx="155078"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Rectangle 4">
            <a:extLst>
              <a:ext uri="{FF2B5EF4-FFF2-40B4-BE49-F238E27FC236}">
                <a16:creationId xmlns:a16="http://schemas.microsoft.com/office/drawing/2014/main" id="{A4CE12AD-96C3-4A1F-B89F-36E7A2380674}"/>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Tree>
    <p:extLst>
      <p:ext uri="{BB962C8B-B14F-4D97-AF65-F5344CB8AC3E}">
        <p14:creationId xmlns:p14="http://schemas.microsoft.com/office/powerpoint/2010/main" val="3876188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solidFill>
                  <a:srgbClr val="FF0000"/>
                </a:solidFill>
              </a:rPr>
              <a:t>机器人焊缝跟踪方法</a:t>
            </a:r>
            <a:endParaRPr lang="zh-CN" altLang="en-US" dirty="0"/>
          </a:p>
        </p:txBody>
      </p:sp>
      <p:sp>
        <p:nvSpPr>
          <p:cNvPr id="4" name="TextBox 3"/>
          <p:cNvSpPr txBox="1"/>
          <p:nvPr/>
        </p:nvSpPr>
        <p:spPr>
          <a:xfrm>
            <a:off x="3275856" y="6021288"/>
            <a:ext cx="3903633" cy="369332"/>
          </a:xfrm>
          <a:prstGeom prst="rect">
            <a:avLst/>
          </a:prstGeom>
          <a:noFill/>
        </p:spPr>
        <p:txBody>
          <a:bodyPr wrap="none" rtlCol="0">
            <a:spAutoFit/>
          </a:bodyPr>
          <a:lstStyle/>
          <a:p>
            <a:r>
              <a:rPr lang="zh-CN" altLang="en-US" b="1" dirty="0">
                <a:latin typeface="+mn-ea"/>
                <a:ea typeface="+mn-ea"/>
              </a:rPr>
              <a:t>基于</a:t>
            </a:r>
            <a:r>
              <a:rPr lang="zh-CN" altLang="zh-CN" b="1" dirty="0">
                <a:latin typeface="+mn-ea"/>
                <a:ea typeface="+mn-ea"/>
              </a:rPr>
              <a:t>视觉</a:t>
            </a:r>
            <a:r>
              <a:rPr lang="zh-CN" altLang="en-US" b="1" dirty="0">
                <a:latin typeface="+mn-ea"/>
                <a:ea typeface="+mn-ea"/>
              </a:rPr>
              <a:t>的</a:t>
            </a:r>
            <a:r>
              <a:rPr lang="zh-CN" altLang="zh-CN" b="1" dirty="0">
                <a:latin typeface="+mn-ea"/>
                <a:ea typeface="+mn-ea"/>
              </a:rPr>
              <a:t>机器人</a:t>
            </a:r>
            <a:r>
              <a:rPr lang="zh-CN" altLang="en-US" b="1" dirty="0">
                <a:latin typeface="+mn-ea"/>
                <a:ea typeface="+mn-ea"/>
              </a:rPr>
              <a:t>纠偏</a:t>
            </a:r>
            <a:r>
              <a:rPr lang="zh-CN" altLang="zh-CN" b="1" dirty="0">
                <a:latin typeface="+mn-ea"/>
                <a:ea typeface="+mn-ea"/>
              </a:rPr>
              <a:t>控制</a:t>
            </a:r>
            <a:r>
              <a:rPr lang="zh-CN" altLang="en-US" b="1" dirty="0">
                <a:latin typeface="+mn-ea"/>
                <a:ea typeface="+mn-ea"/>
              </a:rPr>
              <a:t>原理</a:t>
            </a:r>
            <a:r>
              <a:rPr lang="zh-CN" altLang="zh-CN" b="1" dirty="0">
                <a:latin typeface="+mn-ea"/>
                <a:ea typeface="+mn-ea"/>
              </a:rPr>
              <a:t>框图</a:t>
            </a:r>
            <a:endParaRPr lang="zh-CN" altLang="en-US" b="1" dirty="0">
              <a:latin typeface="+mn-ea"/>
              <a:ea typeface="+mn-ea"/>
            </a:endParaRPr>
          </a:p>
        </p:txBody>
      </p:sp>
      <p:grpSp>
        <p:nvGrpSpPr>
          <p:cNvPr id="11" name="组合 10"/>
          <p:cNvGrpSpPr/>
          <p:nvPr/>
        </p:nvGrpSpPr>
        <p:grpSpPr>
          <a:xfrm>
            <a:off x="797456" y="3501008"/>
            <a:ext cx="7879130" cy="2498184"/>
            <a:chOff x="683568" y="1916832"/>
            <a:chExt cx="7879130" cy="2952008"/>
          </a:xfrm>
        </p:grpSpPr>
        <p:graphicFrame>
          <p:nvGraphicFramePr>
            <p:cNvPr id="3" name="对象 2"/>
            <p:cNvGraphicFramePr>
              <a:graphicFrameLocks noChangeAspect="1"/>
            </p:cNvGraphicFramePr>
            <p:nvPr>
              <p:extLst>
                <p:ext uri="{D42A27DB-BD31-4B8C-83A1-F6EECF244321}">
                  <p14:modId xmlns:p14="http://schemas.microsoft.com/office/powerpoint/2010/main" val="575066881"/>
                </p:ext>
              </p:extLst>
            </p:nvPr>
          </p:nvGraphicFramePr>
          <p:xfrm>
            <a:off x="688806" y="1988840"/>
            <a:ext cx="7873892" cy="2880000"/>
          </p:xfrm>
          <a:graphic>
            <a:graphicData uri="http://schemas.openxmlformats.org/presentationml/2006/ole">
              <mc:AlternateContent xmlns:mc="http://schemas.openxmlformats.org/markup-compatibility/2006">
                <mc:Choice xmlns:v="urn:schemas-microsoft-com:vml" Requires="v">
                  <p:oleObj spid="_x0000_s2144" name="Visio" r:id="rId5" imgW="7986746" imgH="2924109" progId="Visio.Drawing.11">
                    <p:embed/>
                  </p:oleObj>
                </mc:Choice>
                <mc:Fallback>
                  <p:oleObj name="Visio" r:id="rId5" imgW="7986746" imgH="2924109" progId="Visio.Drawing.11">
                    <p:embed/>
                    <p:pic>
                      <p:nvPicPr>
                        <p:cNvPr id="3" name="对象 2"/>
                        <p:cNvPicPr>
                          <a:picLocks noChangeAspect="1" noChangeArrowheads="1"/>
                        </p:cNvPicPr>
                        <p:nvPr/>
                      </p:nvPicPr>
                      <p:blipFill>
                        <a:blip r:embed="rId6"/>
                        <a:srcRect/>
                        <a:stretch>
                          <a:fillRect/>
                        </a:stretch>
                      </p:blipFill>
                      <p:spPr bwMode="auto">
                        <a:xfrm>
                          <a:off x="688806" y="1988840"/>
                          <a:ext cx="7873892" cy="288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矩形 4"/>
            <p:cNvSpPr/>
            <p:nvPr/>
          </p:nvSpPr>
          <p:spPr bwMode="auto">
            <a:xfrm>
              <a:off x="683568" y="1916832"/>
              <a:ext cx="3528392" cy="2016224"/>
            </a:xfrm>
            <a:prstGeom prst="rect">
              <a:avLst/>
            </a:prstGeom>
            <a:noFill/>
            <a:ln w="28575" cap="flat" cmpd="sng" algn="ctr">
              <a:solidFill>
                <a:srgbClr val="00B05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p:txBody>
        </p:sp>
        <p:sp>
          <p:nvSpPr>
            <p:cNvPr id="6" name="矩形 5"/>
            <p:cNvSpPr/>
            <p:nvPr/>
          </p:nvSpPr>
          <p:spPr bwMode="auto">
            <a:xfrm>
              <a:off x="4860032" y="1916832"/>
              <a:ext cx="1650960" cy="2016224"/>
            </a:xfrm>
            <a:prstGeom prst="rect">
              <a:avLst/>
            </a:prstGeom>
            <a:noFill/>
            <a:ln w="28575" cap="flat" cmpd="sng" algn="ctr">
              <a:solidFill>
                <a:srgbClr val="FFC00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p:txBody>
        </p:sp>
        <p:sp>
          <p:nvSpPr>
            <p:cNvPr id="7" name="矩形 6"/>
            <p:cNvSpPr/>
            <p:nvPr/>
          </p:nvSpPr>
          <p:spPr bwMode="auto">
            <a:xfrm>
              <a:off x="6660232" y="1931712"/>
              <a:ext cx="1296144" cy="2016224"/>
            </a:xfrm>
            <a:prstGeom prst="rect">
              <a:avLst/>
            </a:prstGeom>
            <a:noFill/>
            <a:ln w="28575" cap="flat" cmpd="sng" algn="ctr">
              <a:solidFill>
                <a:srgbClr val="FF000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itchFamily="18" charset="0"/>
                <a:ea typeface="宋体" pitchFamily="2" charset="-122"/>
              </a:endParaRPr>
            </a:p>
          </p:txBody>
        </p:sp>
      </p:grpSp>
      <p:grpSp>
        <p:nvGrpSpPr>
          <p:cNvPr id="19" name="组合 18"/>
          <p:cNvGrpSpPr/>
          <p:nvPr/>
        </p:nvGrpSpPr>
        <p:grpSpPr>
          <a:xfrm>
            <a:off x="869650" y="1124744"/>
            <a:ext cx="3472577" cy="2189967"/>
            <a:chOff x="954440" y="1052736"/>
            <a:chExt cx="3472577" cy="2189967"/>
          </a:xfrm>
        </p:grpSpPr>
        <p:pic>
          <p:nvPicPr>
            <p:cNvPr id="3086"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440" y="1088740"/>
              <a:ext cx="3384004" cy="21539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1010697" y="1052736"/>
              <a:ext cx="3416320" cy="307777"/>
            </a:xfrm>
            <a:prstGeom prst="rect">
              <a:avLst/>
            </a:prstGeom>
            <a:solidFill>
              <a:schemeClr val="bg1"/>
            </a:solidFill>
          </p:spPr>
          <p:txBody>
            <a:bodyPr wrap="none" rtlCol="0">
              <a:spAutoFit/>
            </a:bodyPr>
            <a:lstStyle/>
            <a:p>
              <a:r>
                <a:rPr lang="zh-CN" altLang="en-US" sz="1400" b="1" dirty="0">
                  <a:latin typeface="+mn-ea"/>
                  <a:ea typeface="+mn-ea"/>
                </a:rPr>
                <a:t>基于</a:t>
              </a:r>
              <a:r>
                <a:rPr lang="zh-CN" altLang="zh-CN" sz="1400" b="1" dirty="0">
                  <a:latin typeface="+mn-ea"/>
                  <a:ea typeface="+mn-ea"/>
                </a:rPr>
                <a:t>视觉</a:t>
              </a:r>
              <a:r>
                <a:rPr lang="zh-CN" altLang="en-US" sz="1400" b="1" dirty="0">
                  <a:latin typeface="+mn-ea"/>
                  <a:ea typeface="+mn-ea"/>
                </a:rPr>
                <a:t>的</a:t>
              </a:r>
              <a:r>
                <a:rPr lang="zh-CN" altLang="zh-CN" sz="1400" b="1" dirty="0">
                  <a:latin typeface="+mn-ea"/>
                  <a:ea typeface="+mn-ea"/>
                </a:rPr>
                <a:t>机器人</a:t>
              </a:r>
              <a:r>
                <a:rPr lang="zh-CN" altLang="en-US" sz="1400" b="1" dirty="0">
                  <a:latin typeface="+mn-ea"/>
                  <a:ea typeface="+mn-ea"/>
                </a:rPr>
                <a:t>焊缝跟踪系统组成</a:t>
              </a:r>
              <a:r>
                <a:rPr lang="zh-CN" altLang="zh-CN" sz="1400" b="1" dirty="0">
                  <a:latin typeface="+mn-ea"/>
                  <a:ea typeface="+mn-ea"/>
                </a:rPr>
                <a:t>框图</a:t>
              </a:r>
              <a:endParaRPr lang="zh-CN" altLang="en-US" sz="1400" b="1" dirty="0">
                <a:latin typeface="+mn-ea"/>
                <a:ea typeface="+mn-ea"/>
              </a:endParaRPr>
            </a:p>
          </p:txBody>
        </p:sp>
      </p:grpSp>
      <p:pic>
        <p:nvPicPr>
          <p:cNvPr id="8" name="平面焊缝跟踪2.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4427984" y="1147624"/>
            <a:ext cx="4043941" cy="2274717"/>
          </a:xfrm>
          <a:prstGeom prst="rect">
            <a:avLst/>
          </a:prstGeom>
        </p:spPr>
      </p:pic>
      <p:sp>
        <p:nvSpPr>
          <p:cNvPr id="13" name="Rectangle 4">
            <a:extLst>
              <a:ext uri="{FF2B5EF4-FFF2-40B4-BE49-F238E27FC236}">
                <a16:creationId xmlns:a16="http://schemas.microsoft.com/office/drawing/2014/main" id="{F9577DB0-F3AE-4D28-B346-4D1F1C248905}"/>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Tree>
    <p:extLst>
      <p:ext uri="{BB962C8B-B14F-4D97-AF65-F5344CB8AC3E}">
        <p14:creationId xmlns:p14="http://schemas.microsoft.com/office/powerpoint/2010/main" val="51835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5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DE6413-C2C5-49A6-A13E-3E66B990E988}"/>
              </a:ext>
            </a:extLst>
          </p:cNvPr>
          <p:cNvSpPr>
            <a:spLocks noGrp="1"/>
          </p:cNvSpPr>
          <p:nvPr>
            <p:ph type="title"/>
          </p:nvPr>
        </p:nvSpPr>
        <p:spPr>
          <a:xfrm>
            <a:off x="611560" y="533064"/>
            <a:ext cx="8229600" cy="1143000"/>
          </a:xfrm>
        </p:spPr>
        <p:txBody>
          <a:bodyPr>
            <a:normAutofit/>
          </a:bodyPr>
          <a:lstStyle/>
          <a:p>
            <a:r>
              <a:rPr lang="zh-CN" altLang="en-US" dirty="0"/>
              <a:t>具有学习和认知能力的机器人</a:t>
            </a:r>
          </a:p>
        </p:txBody>
      </p:sp>
      <p:sp>
        <p:nvSpPr>
          <p:cNvPr id="3" name="矩形 2">
            <a:extLst>
              <a:ext uri="{FF2B5EF4-FFF2-40B4-BE49-F238E27FC236}">
                <a16:creationId xmlns:a16="http://schemas.microsoft.com/office/drawing/2014/main" id="{ACD37E40-3D77-4483-900A-E2DFB4B610BB}"/>
              </a:ext>
            </a:extLst>
          </p:cNvPr>
          <p:cNvSpPr/>
          <p:nvPr/>
        </p:nvSpPr>
        <p:spPr>
          <a:xfrm>
            <a:off x="827584" y="1447128"/>
            <a:ext cx="7632848" cy="5262979"/>
          </a:xfrm>
          <a:prstGeom prst="rect">
            <a:avLst/>
          </a:prstGeom>
        </p:spPr>
        <p:txBody>
          <a:bodyPr wrap="square">
            <a:spAutoFit/>
          </a:bodyPr>
          <a:lstStyle/>
          <a:p>
            <a:endParaRPr lang="zh-CN" altLang="en-US" sz="2800" dirty="0">
              <a:solidFill>
                <a:srgbClr val="333333"/>
              </a:solidFill>
              <a:latin typeface="Microsoft YaHei" panose="020B0503020204020204" pitchFamily="34" charset="-122"/>
              <a:ea typeface="Microsoft YaHei" panose="020B0503020204020204" pitchFamily="34" charset="-122"/>
            </a:endParaRPr>
          </a:p>
          <a:p>
            <a:r>
              <a:rPr lang="zh-CN" altLang="en-US" sz="2800" dirty="0"/>
              <a:t>具有发现问题，并且通过学习能自主地解决问题的能力。作为发展目标，这类机器人具有多种传感器，不仅可以感知自身的状态，比如所处的位置、自身的故障情况等等；而且能够感知外部环境的状态，比如自动发现路况、测出协作机器的相对位置、相互作用的力等等。更为重要的是，能够根据获得的信息，进行逻辑推理、判断决策，在变化的内部状态与变化的外部环境中，自主决定自身的行为。这类机器人具有高度的适应性和自治能力。这种机器人正在研发中。</a:t>
            </a:r>
            <a:endParaRPr lang="zh-CN" altLang="en-US" sz="2800" b="0" i="0" dirty="0">
              <a:solidFill>
                <a:srgbClr val="333333"/>
              </a:solidFill>
              <a:effectLst/>
              <a:latin typeface="arial" panose="020B0604020202020204" pitchFamily="34" charset="0"/>
            </a:endParaRPr>
          </a:p>
        </p:txBody>
      </p:sp>
      <p:sp>
        <p:nvSpPr>
          <p:cNvPr id="4" name="Rectangle 4">
            <a:extLst>
              <a:ext uri="{FF2B5EF4-FFF2-40B4-BE49-F238E27FC236}">
                <a16:creationId xmlns:a16="http://schemas.microsoft.com/office/drawing/2014/main" id="{059A0211-3671-424B-AC59-E55357042C0A}"/>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Tree>
    <p:extLst>
      <p:ext uri="{BB962C8B-B14F-4D97-AF65-F5344CB8AC3E}">
        <p14:creationId xmlns:p14="http://schemas.microsoft.com/office/powerpoint/2010/main" val="1364790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sz="2800" dirty="0"/>
              <a:t>一个智能焊接机器人方案</a:t>
            </a:r>
          </a:p>
        </p:txBody>
      </p:sp>
      <p:sp>
        <p:nvSpPr>
          <p:cNvPr id="18435" name="灯片编号占位符 3"/>
          <p:cNvSpPr>
            <a:spLocks noGrp="1"/>
          </p:cNvSpPr>
          <p:nvPr>
            <p:ph type="sldNum" sz="quarter" idx="12"/>
          </p:nvPr>
        </p:nvSpPr>
        <p:spPr>
          <a:xfrm>
            <a:off x="7128892" y="630932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56990F16-EF3A-40D6-BC7D-397A037CCDBC}" type="slidenum">
              <a:rPr kumimoji="0" lang="zh-CN" altLang="en-US" sz="1400" smtClean="0">
                <a:latin typeface="Arial" charset="0"/>
              </a:rPr>
              <a:pPr eaLnBrk="1" hangingPunct="1"/>
              <a:t>47</a:t>
            </a:fld>
            <a:endParaRPr kumimoji="0" lang="en-US" altLang="zh-CN" sz="1400">
              <a:latin typeface="Arial" charset="0"/>
            </a:endParaRPr>
          </a:p>
        </p:txBody>
      </p:sp>
      <p:graphicFrame>
        <p:nvGraphicFramePr>
          <p:cNvPr id="6" name="对象 5"/>
          <p:cNvGraphicFramePr>
            <a:graphicFrameLocks noChangeAspect="1"/>
          </p:cNvGraphicFramePr>
          <p:nvPr/>
        </p:nvGraphicFramePr>
        <p:xfrm>
          <a:off x="-36512" y="1412776"/>
          <a:ext cx="5544616" cy="5421312"/>
        </p:xfrm>
        <a:graphic>
          <a:graphicData uri="http://schemas.openxmlformats.org/presentationml/2006/ole">
            <mc:AlternateContent xmlns:mc="http://schemas.openxmlformats.org/markup-compatibility/2006">
              <mc:Choice xmlns:v="urn:schemas-microsoft-com:vml" Requires="v">
                <p:oleObj spid="_x0000_s1119" name="Visio" r:id="rId4" imgW="5650892" imgH="5421488" progId="Visio.Drawing.11">
                  <p:embed/>
                </p:oleObj>
              </mc:Choice>
              <mc:Fallback>
                <p:oleObj name="Visio" r:id="rId4" imgW="5650892" imgH="5421488" progId="Visio.Drawing.11">
                  <p:embed/>
                  <p:pic>
                    <p:nvPicPr>
                      <p:cNvPr id="6" name="对象 5"/>
                      <p:cNvPicPr/>
                      <p:nvPr/>
                    </p:nvPicPr>
                    <p:blipFill>
                      <a:blip r:embed="rId5"/>
                      <a:stretch>
                        <a:fillRect/>
                      </a:stretch>
                    </p:blipFill>
                    <p:spPr>
                      <a:xfrm>
                        <a:off x="-36512" y="1412776"/>
                        <a:ext cx="5544616" cy="5421312"/>
                      </a:xfrm>
                      <a:prstGeom prst="rect">
                        <a:avLst/>
                      </a:prstGeom>
                    </p:spPr>
                  </p:pic>
                </p:oleObj>
              </mc:Fallback>
            </mc:AlternateContent>
          </a:graphicData>
        </a:graphic>
      </p:graphicFrame>
      <p:sp>
        <p:nvSpPr>
          <p:cNvPr id="2" name="TextBox 1"/>
          <p:cNvSpPr txBox="1"/>
          <p:nvPr/>
        </p:nvSpPr>
        <p:spPr>
          <a:xfrm>
            <a:off x="5699842" y="1628800"/>
            <a:ext cx="3078346"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000" dirty="0">
                <a:solidFill>
                  <a:srgbClr val="FF0000"/>
                </a:solidFill>
                <a:latin typeface="黑体" pitchFamily="49" charset="-122"/>
                <a:ea typeface="黑体" pitchFamily="49" charset="-122"/>
              </a:rPr>
              <a:t>搭建基于</a:t>
            </a:r>
            <a:r>
              <a:rPr lang="zh-CN" altLang="zh-CN" sz="2000" dirty="0">
                <a:solidFill>
                  <a:srgbClr val="FF0000"/>
                </a:solidFill>
                <a:latin typeface="黑体" pitchFamily="49" charset="-122"/>
                <a:ea typeface="黑体" pitchFamily="49" charset="-122"/>
              </a:rPr>
              <a:t>焊接机器人的自学习编程原型系统</a:t>
            </a:r>
            <a:endParaRPr lang="en-US" altLang="zh-CN" sz="2000" dirty="0">
              <a:solidFill>
                <a:srgbClr val="FF0000"/>
              </a:solidFill>
              <a:latin typeface="黑体" pitchFamily="49" charset="-122"/>
              <a:ea typeface="黑体" pitchFamily="49" charset="-122"/>
            </a:endParaRPr>
          </a:p>
        </p:txBody>
      </p:sp>
      <p:grpSp>
        <p:nvGrpSpPr>
          <p:cNvPr id="38" name="组合 37"/>
          <p:cNvGrpSpPr/>
          <p:nvPr/>
        </p:nvGrpSpPr>
        <p:grpSpPr>
          <a:xfrm>
            <a:off x="5472608" y="2499204"/>
            <a:ext cx="3563888" cy="3738107"/>
            <a:chOff x="5472608" y="2499204"/>
            <a:chExt cx="3563888" cy="3738107"/>
          </a:xfrm>
        </p:grpSpPr>
        <p:sp>
          <p:nvSpPr>
            <p:cNvPr id="37" name="AutoShape 13"/>
            <p:cNvSpPr>
              <a:spLocks noChangeArrowheads="1"/>
            </p:cNvSpPr>
            <p:nvPr/>
          </p:nvSpPr>
          <p:spPr bwMode="gray">
            <a:xfrm>
              <a:off x="5472608" y="2499204"/>
              <a:ext cx="3563888" cy="3738107"/>
            </a:xfrm>
            <a:prstGeom prst="roundRect">
              <a:avLst>
                <a:gd name="adj" fmla="val 8014"/>
              </a:avLst>
            </a:prstGeom>
            <a:solidFill>
              <a:srgbClr val="F8F8F8"/>
            </a:solidFill>
            <a:ln w="19050">
              <a:solidFill>
                <a:srgbClr val="DA1F28"/>
              </a:solidFill>
              <a:round/>
              <a:headEnd/>
              <a:tailEnd/>
            </a:ln>
          </p:spPr>
          <p:txBody>
            <a:bodyPr wrap="none" anchor="ctr"/>
            <a:lstStyle/>
            <a:p>
              <a:pPr fontAlgn="auto">
                <a:spcBef>
                  <a:spcPts val="0"/>
                </a:spcBef>
                <a:spcAft>
                  <a:spcPts val="0"/>
                </a:spcAft>
                <a:defRPr/>
              </a:pPr>
              <a:endParaRPr kumimoji="0" lang="zh-CN" altLang="en-US" sz="1800" kern="0">
                <a:solidFill>
                  <a:sysClr val="windowText" lastClr="000000"/>
                </a:solidFill>
              </a:endParaRPr>
            </a:p>
          </p:txBody>
        </p:sp>
        <p:grpSp>
          <p:nvGrpSpPr>
            <p:cNvPr id="3" name="组合 2"/>
            <p:cNvGrpSpPr/>
            <p:nvPr/>
          </p:nvGrpSpPr>
          <p:grpSpPr>
            <a:xfrm>
              <a:off x="5640250" y="2708920"/>
              <a:ext cx="3298282" cy="707886"/>
              <a:chOff x="5766135" y="2145050"/>
              <a:chExt cx="3298282" cy="707886"/>
            </a:xfrm>
          </p:grpSpPr>
          <p:grpSp>
            <p:nvGrpSpPr>
              <p:cNvPr id="8" name="Group 5"/>
              <p:cNvGrpSpPr>
                <a:grpSpLocks/>
              </p:cNvGrpSpPr>
              <p:nvPr/>
            </p:nvGrpSpPr>
            <p:grpSpPr bwMode="auto">
              <a:xfrm>
                <a:off x="5766135" y="2150458"/>
                <a:ext cx="3298282" cy="702478"/>
                <a:chOff x="752" y="1413"/>
                <a:chExt cx="1321" cy="294"/>
              </a:xfrm>
            </p:grpSpPr>
            <p:sp>
              <p:nvSpPr>
                <p:cNvPr id="9" name="AutoShape 6"/>
                <p:cNvSpPr>
                  <a:spLocks noChangeArrowheads="1"/>
                </p:cNvSpPr>
                <p:nvPr/>
              </p:nvSpPr>
              <p:spPr bwMode="gray">
                <a:xfrm>
                  <a:off x="752" y="1413"/>
                  <a:ext cx="1321" cy="294"/>
                </a:xfrm>
                <a:prstGeom prst="roundRect">
                  <a:avLst>
                    <a:gd name="adj" fmla="val 50000"/>
                  </a:avLst>
                </a:prstGeom>
                <a:gradFill rotWithShape="1">
                  <a:gsLst>
                    <a:gs pos="0">
                      <a:srgbClr val="DA1F28">
                        <a:gamma/>
                        <a:shade val="79216"/>
                        <a:invGamma/>
                      </a:srgbClr>
                    </a:gs>
                    <a:gs pos="50000">
                      <a:srgbClr val="DA1F28"/>
                    </a:gs>
                    <a:gs pos="100000">
                      <a:srgbClr val="DA1F28">
                        <a:gamma/>
                        <a:shade val="79216"/>
                        <a:invGamma/>
                      </a:srgbClr>
                    </a:gs>
                  </a:gsLst>
                  <a:lin ang="0" scaled="1"/>
                </a:gradFill>
                <a:ln w="12700">
                  <a:no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kumimoji="0" lang="zh-CN" altLang="en-US" sz="1800" kern="0">
                    <a:solidFill>
                      <a:sysClr val="windowText" lastClr="000000"/>
                    </a:solidFill>
                    <a:ea typeface="宋体" charset="-122"/>
                  </a:endParaRPr>
                </a:p>
              </p:txBody>
            </p:sp>
            <p:sp>
              <p:nvSpPr>
                <p:cNvPr id="10" name="AutoShape 7"/>
                <p:cNvSpPr>
                  <a:spLocks noChangeArrowheads="1"/>
                </p:cNvSpPr>
                <p:nvPr/>
              </p:nvSpPr>
              <p:spPr bwMode="gray">
                <a:xfrm flipH="1">
                  <a:off x="2007" y="1457"/>
                  <a:ext cx="59" cy="204"/>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fontAlgn="auto">
                    <a:spcBef>
                      <a:spcPts val="0"/>
                    </a:spcBef>
                    <a:spcAft>
                      <a:spcPts val="0"/>
                    </a:spcAft>
                    <a:defRPr/>
                  </a:pPr>
                  <a:endParaRPr kumimoji="0" lang="zh-CN" altLang="en-US" sz="1800" kern="0">
                    <a:solidFill>
                      <a:sysClr val="windowText" lastClr="000000"/>
                    </a:solidFill>
                    <a:ea typeface="宋体" charset="-122"/>
                  </a:endParaRPr>
                </a:p>
              </p:txBody>
            </p:sp>
            <p:sp>
              <p:nvSpPr>
                <p:cNvPr id="11" name="AutoShape 8"/>
                <p:cNvSpPr>
                  <a:spLocks noChangeArrowheads="1"/>
                </p:cNvSpPr>
                <p:nvPr/>
              </p:nvSpPr>
              <p:spPr bwMode="gray">
                <a:xfrm>
                  <a:off x="766" y="1457"/>
                  <a:ext cx="59" cy="204"/>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fontAlgn="auto">
                    <a:spcBef>
                      <a:spcPts val="0"/>
                    </a:spcBef>
                    <a:spcAft>
                      <a:spcPts val="0"/>
                    </a:spcAft>
                    <a:defRPr/>
                  </a:pPr>
                  <a:endParaRPr kumimoji="0" lang="zh-CN" altLang="en-US" sz="1800" kern="0">
                    <a:solidFill>
                      <a:sysClr val="windowText" lastClr="000000"/>
                    </a:solidFill>
                    <a:ea typeface="宋体" charset="-122"/>
                  </a:endParaRPr>
                </a:p>
              </p:txBody>
            </p:sp>
          </p:grpSp>
          <p:sp>
            <p:nvSpPr>
              <p:cNvPr id="12" name="Text Box 18"/>
              <p:cNvSpPr txBox="1">
                <a:spLocks noChangeArrowheads="1"/>
              </p:cNvSpPr>
              <p:nvPr/>
            </p:nvSpPr>
            <p:spPr bwMode="black">
              <a:xfrm>
                <a:off x="6277310" y="2145050"/>
                <a:ext cx="269597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spcBef>
                    <a:spcPct val="50000"/>
                  </a:spcBef>
                </a:pPr>
                <a:r>
                  <a:rPr lang="zh-CN" altLang="en-US" sz="2000" b="1" dirty="0">
                    <a:solidFill>
                      <a:schemeClr val="bg1"/>
                    </a:solidFill>
                    <a:latin typeface="黑体" pitchFamily="49" charset="-122"/>
                    <a:ea typeface="黑体" pitchFamily="49" charset="-122"/>
                    <a:cs typeface="Arial" charset="0"/>
                  </a:rPr>
                  <a:t>工业生产环境下焊接目标的检测与识别</a:t>
                </a:r>
                <a:endParaRPr lang="en-US" altLang="zh-CN" sz="2000" b="1" dirty="0">
                  <a:solidFill>
                    <a:schemeClr val="bg1"/>
                  </a:solidFill>
                  <a:latin typeface="黑体" pitchFamily="49" charset="-122"/>
                  <a:ea typeface="黑体" pitchFamily="49" charset="-122"/>
                  <a:cs typeface="Arial" charset="0"/>
                </a:endParaRPr>
              </a:p>
            </p:txBody>
          </p:sp>
          <p:graphicFrame>
            <p:nvGraphicFramePr>
              <p:cNvPr id="15" name="图示 14"/>
              <p:cNvGraphicFramePr/>
              <p:nvPr/>
            </p:nvGraphicFramePr>
            <p:xfrm>
              <a:off x="5936266" y="2255591"/>
              <a:ext cx="427037" cy="45332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grpSp>
          <p:nvGrpSpPr>
            <p:cNvPr id="4" name="组合 3"/>
            <p:cNvGrpSpPr/>
            <p:nvPr/>
          </p:nvGrpSpPr>
          <p:grpSpPr>
            <a:xfrm>
              <a:off x="5616623" y="3573016"/>
              <a:ext cx="3304432" cy="707886"/>
              <a:chOff x="5742508" y="3305919"/>
              <a:chExt cx="3304432" cy="707886"/>
            </a:xfrm>
          </p:grpSpPr>
          <p:sp>
            <p:nvSpPr>
              <p:cNvPr id="16" name="AutoShape 10"/>
              <p:cNvSpPr>
                <a:spLocks noChangeArrowheads="1"/>
              </p:cNvSpPr>
              <p:nvPr/>
            </p:nvSpPr>
            <p:spPr bwMode="gray">
              <a:xfrm>
                <a:off x="5742508" y="3322315"/>
                <a:ext cx="3304432" cy="682749"/>
              </a:xfrm>
              <a:prstGeom prst="roundRect">
                <a:avLst>
                  <a:gd name="adj" fmla="val 50000"/>
                </a:avLst>
              </a:prstGeom>
              <a:gradFill rotWithShape="1">
                <a:gsLst>
                  <a:gs pos="0">
                    <a:srgbClr val="2DA2BF">
                      <a:gamma/>
                      <a:shade val="89020"/>
                      <a:invGamma/>
                    </a:srgbClr>
                  </a:gs>
                  <a:gs pos="50000">
                    <a:srgbClr val="2DA2BF"/>
                  </a:gs>
                  <a:gs pos="100000">
                    <a:srgbClr val="2DA2BF">
                      <a:gamma/>
                      <a:shade val="89020"/>
                      <a:invGamma/>
                    </a:srgbClr>
                  </a:gs>
                </a:gsLst>
                <a:lin ang="0" scaled="1"/>
              </a:gradFill>
              <a:ln w="12700">
                <a:solidFill>
                  <a:srgbClr val="2DA2BF"/>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kumimoji="0" lang="zh-CN" altLang="en-US" sz="1800" kern="0">
                  <a:solidFill>
                    <a:sysClr val="windowText" lastClr="000000"/>
                  </a:solidFill>
                  <a:ea typeface="宋体" charset="-122"/>
                </a:endParaRPr>
              </a:p>
            </p:txBody>
          </p:sp>
          <p:sp>
            <p:nvSpPr>
              <p:cNvPr id="17" name="AutoShape 12"/>
              <p:cNvSpPr>
                <a:spLocks noChangeArrowheads="1"/>
              </p:cNvSpPr>
              <p:nvPr/>
            </p:nvSpPr>
            <p:spPr bwMode="gray">
              <a:xfrm>
                <a:off x="5771890" y="3391477"/>
                <a:ext cx="127630" cy="32364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fontAlgn="auto">
                  <a:spcBef>
                    <a:spcPts val="0"/>
                  </a:spcBef>
                  <a:spcAft>
                    <a:spcPts val="0"/>
                  </a:spcAft>
                  <a:defRPr/>
                </a:pPr>
                <a:endParaRPr kumimoji="0" lang="zh-CN" altLang="en-US" sz="1800" kern="0">
                  <a:solidFill>
                    <a:sysClr val="windowText" lastClr="000000"/>
                  </a:solidFill>
                  <a:ea typeface="宋体" charset="-122"/>
                </a:endParaRPr>
              </a:p>
            </p:txBody>
          </p:sp>
          <p:sp>
            <p:nvSpPr>
              <p:cNvPr id="18" name="Text Box 18"/>
              <p:cNvSpPr txBox="1">
                <a:spLocks noChangeArrowheads="1"/>
              </p:cNvSpPr>
              <p:nvPr/>
            </p:nvSpPr>
            <p:spPr bwMode="black">
              <a:xfrm>
                <a:off x="6228184" y="3305919"/>
                <a:ext cx="27451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spcBef>
                    <a:spcPct val="50000"/>
                  </a:spcBef>
                </a:pPr>
                <a:r>
                  <a:rPr lang="zh-CN" altLang="en-US" sz="2000" b="1" dirty="0">
                    <a:solidFill>
                      <a:schemeClr val="bg1"/>
                    </a:solidFill>
                    <a:latin typeface="黑体" pitchFamily="49" charset="-122"/>
                    <a:ea typeface="黑体" pitchFamily="49" charset="-122"/>
                    <a:cs typeface="Arial" charset="0"/>
                  </a:rPr>
                  <a:t>基于多功能结构光视觉系统的焊缝参数提取</a:t>
                </a:r>
                <a:endParaRPr lang="en-US" altLang="zh-CN" sz="2000" b="1" dirty="0">
                  <a:solidFill>
                    <a:schemeClr val="bg1"/>
                  </a:solidFill>
                  <a:latin typeface="黑体" pitchFamily="49" charset="-122"/>
                  <a:ea typeface="黑体" pitchFamily="49" charset="-122"/>
                  <a:cs typeface="Arial" charset="0"/>
                </a:endParaRPr>
              </a:p>
            </p:txBody>
          </p:sp>
          <p:graphicFrame>
            <p:nvGraphicFramePr>
              <p:cNvPr id="26" name="图示 25"/>
              <p:cNvGraphicFramePr/>
              <p:nvPr/>
            </p:nvGraphicFramePr>
            <p:xfrm>
              <a:off x="5874746" y="3437024"/>
              <a:ext cx="427037" cy="45332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grpSp>
          <p:nvGrpSpPr>
            <p:cNvPr id="5" name="组合 4"/>
            <p:cNvGrpSpPr/>
            <p:nvPr/>
          </p:nvGrpSpPr>
          <p:grpSpPr>
            <a:xfrm>
              <a:off x="5653729" y="4437112"/>
              <a:ext cx="3259661" cy="757009"/>
              <a:chOff x="5779614" y="4365104"/>
              <a:chExt cx="3259661" cy="757009"/>
            </a:xfrm>
          </p:grpSpPr>
          <p:grpSp>
            <p:nvGrpSpPr>
              <p:cNvPr id="20" name="Group 5"/>
              <p:cNvGrpSpPr>
                <a:grpSpLocks/>
              </p:cNvGrpSpPr>
              <p:nvPr/>
            </p:nvGrpSpPr>
            <p:grpSpPr bwMode="auto">
              <a:xfrm>
                <a:off x="5779614" y="4367651"/>
                <a:ext cx="3259661" cy="754462"/>
                <a:chOff x="752" y="1413"/>
                <a:chExt cx="1321" cy="294"/>
              </a:xfrm>
              <a:gradFill>
                <a:gsLst>
                  <a:gs pos="0">
                    <a:srgbClr val="DDEBCF"/>
                  </a:gs>
                  <a:gs pos="50000">
                    <a:srgbClr val="9CB86E"/>
                  </a:gs>
                  <a:gs pos="100000">
                    <a:srgbClr val="156B13"/>
                  </a:gs>
                </a:gsLst>
                <a:lin ang="5400000" scaled="0"/>
              </a:gradFill>
            </p:grpSpPr>
            <p:sp>
              <p:nvSpPr>
                <p:cNvPr id="21" name="AutoShape 6"/>
                <p:cNvSpPr>
                  <a:spLocks noChangeArrowheads="1"/>
                </p:cNvSpPr>
                <p:nvPr/>
              </p:nvSpPr>
              <p:spPr bwMode="gray">
                <a:xfrm>
                  <a:off x="752" y="1413"/>
                  <a:ext cx="1321" cy="294"/>
                </a:xfrm>
                <a:prstGeom prst="roundRect">
                  <a:avLst>
                    <a:gd name="adj" fmla="val 50000"/>
                  </a:avLst>
                </a:prstGeom>
                <a:grpFill/>
                <a:ln w="12700">
                  <a:no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kumimoji="0" lang="zh-CN" altLang="en-US" sz="1800" kern="0">
                    <a:solidFill>
                      <a:sysClr val="windowText" lastClr="000000"/>
                    </a:solidFill>
                    <a:ea typeface="宋体" charset="-122"/>
                  </a:endParaRPr>
                </a:p>
              </p:txBody>
            </p:sp>
            <p:sp>
              <p:nvSpPr>
                <p:cNvPr id="22" name="AutoShape 7"/>
                <p:cNvSpPr>
                  <a:spLocks noChangeArrowheads="1"/>
                </p:cNvSpPr>
                <p:nvPr/>
              </p:nvSpPr>
              <p:spPr bwMode="gray">
                <a:xfrm flipH="1">
                  <a:off x="2007" y="1457"/>
                  <a:ext cx="59" cy="204"/>
                </a:xfrm>
                <a:prstGeom prst="moon">
                  <a:avLst>
                    <a:gd name="adj" fmla="val 22032"/>
                  </a:avLst>
                </a:prstGeom>
                <a:grpFill/>
                <a:ln w="9525">
                  <a:noFill/>
                  <a:miter lim="800000"/>
                  <a:headEnd/>
                  <a:tailEnd/>
                </a:ln>
                <a:effectLst/>
              </p:spPr>
              <p:txBody>
                <a:bodyPr wrap="none" anchor="ctr"/>
                <a:lstStyle/>
                <a:p>
                  <a:pPr fontAlgn="auto">
                    <a:spcBef>
                      <a:spcPts val="0"/>
                    </a:spcBef>
                    <a:spcAft>
                      <a:spcPts val="0"/>
                    </a:spcAft>
                    <a:defRPr/>
                  </a:pPr>
                  <a:endParaRPr kumimoji="0" lang="zh-CN" altLang="en-US" sz="1800" kern="0">
                    <a:solidFill>
                      <a:sysClr val="windowText" lastClr="000000"/>
                    </a:solidFill>
                    <a:ea typeface="宋体" charset="-122"/>
                  </a:endParaRPr>
                </a:p>
              </p:txBody>
            </p:sp>
            <p:sp>
              <p:nvSpPr>
                <p:cNvPr id="23" name="AutoShape 8"/>
                <p:cNvSpPr>
                  <a:spLocks noChangeArrowheads="1"/>
                </p:cNvSpPr>
                <p:nvPr/>
              </p:nvSpPr>
              <p:spPr bwMode="gray">
                <a:xfrm>
                  <a:off x="766" y="1457"/>
                  <a:ext cx="59" cy="204"/>
                </a:xfrm>
                <a:prstGeom prst="moon">
                  <a:avLst>
                    <a:gd name="adj" fmla="val 22032"/>
                  </a:avLst>
                </a:prstGeom>
                <a:grpFill/>
                <a:ln w="9525">
                  <a:noFill/>
                  <a:miter lim="800000"/>
                  <a:headEnd/>
                  <a:tailEnd/>
                </a:ln>
                <a:effectLst/>
              </p:spPr>
              <p:txBody>
                <a:bodyPr wrap="none" anchor="ctr"/>
                <a:lstStyle/>
                <a:p>
                  <a:pPr fontAlgn="auto">
                    <a:spcBef>
                      <a:spcPts val="0"/>
                    </a:spcBef>
                    <a:spcAft>
                      <a:spcPts val="0"/>
                    </a:spcAft>
                    <a:defRPr/>
                  </a:pPr>
                  <a:endParaRPr kumimoji="0" lang="zh-CN" altLang="en-US" sz="1800" kern="0">
                    <a:solidFill>
                      <a:sysClr val="windowText" lastClr="000000"/>
                    </a:solidFill>
                    <a:ea typeface="宋体" charset="-122"/>
                  </a:endParaRPr>
                </a:p>
              </p:txBody>
            </p:sp>
          </p:grpSp>
          <p:sp>
            <p:nvSpPr>
              <p:cNvPr id="24" name="Text Box 18"/>
              <p:cNvSpPr txBox="1">
                <a:spLocks noChangeArrowheads="1"/>
              </p:cNvSpPr>
              <p:nvPr/>
            </p:nvSpPr>
            <p:spPr bwMode="black">
              <a:xfrm>
                <a:off x="6395392" y="4365104"/>
                <a:ext cx="25778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r>
                  <a:rPr lang="zh-CN" altLang="zh-CN" sz="2000" b="1" dirty="0">
                    <a:solidFill>
                      <a:schemeClr val="bg1"/>
                    </a:solidFill>
                    <a:latin typeface="黑体" pitchFamily="49" charset="-122"/>
                    <a:ea typeface="黑体" pitchFamily="49" charset="-122"/>
                  </a:rPr>
                  <a:t>焊接工艺库的建立和在线更新</a:t>
                </a:r>
                <a:endParaRPr lang="zh-CN" altLang="zh-CN" sz="2000" dirty="0">
                  <a:solidFill>
                    <a:schemeClr val="bg1"/>
                  </a:solidFill>
                  <a:latin typeface="黑体" pitchFamily="49" charset="-122"/>
                  <a:ea typeface="黑体" pitchFamily="49" charset="-122"/>
                </a:endParaRPr>
              </a:p>
            </p:txBody>
          </p:sp>
          <p:graphicFrame>
            <p:nvGraphicFramePr>
              <p:cNvPr id="25" name="图示 24"/>
              <p:cNvGraphicFramePr/>
              <p:nvPr/>
            </p:nvGraphicFramePr>
            <p:xfrm>
              <a:off x="6024645" y="4732185"/>
              <a:ext cx="427037" cy="384175"/>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aphicFrame>
            <p:nvGraphicFramePr>
              <p:cNvPr id="27" name="图示 26"/>
              <p:cNvGraphicFramePr/>
              <p:nvPr/>
            </p:nvGraphicFramePr>
            <p:xfrm>
              <a:off x="5928311" y="4515651"/>
              <a:ext cx="427037" cy="453329"/>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grpSp>
        <p:grpSp>
          <p:nvGrpSpPr>
            <p:cNvPr id="34" name="组合 33"/>
            <p:cNvGrpSpPr/>
            <p:nvPr/>
          </p:nvGrpSpPr>
          <p:grpSpPr>
            <a:xfrm>
              <a:off x="5699842" y="5350991"/>
              <a:ext cx="3213548" cy="670297"/>
              <a:chOff x="5825727" y="5422999"/>
              <a:chExt cx="3213548" cy="670297"/>
            </a:xfrm>
          </p:grpSpPr>
          <p:sp>
            <p:nvSpPr>
              <p:cNvPr id="28" name="AutoShape 10"/>
              <p:cNvSpPr>
                <a:spLocks noChangeArrowheads="1"/>
              </p:cNvSpPr>
              <p:nvPr/>
            </p:nvSpPr>
            <p:spPr bwMode="gray">
              <a:xfrm>
                <a:off x="5825727" y="5422999"/>
                <a:ext cx="3213548" cy="670297"/>
              </a:xfrm>
              <a:prstGeom prst="roundRect">
                <a:avLst>
                  <a:gd name="adj" fmla="val 50000"/>
                </a:avLst>
              </a:prstGeom>
              <a:gradFill rotWithShape="1">
                <a:gsLst>
                  <a:gs pos="0">
                    <a:srgbClr val="D6B19C"/>
                  </a:gs>
                  <a:gs pos="30000">
                    <a:srgbClr val="D49E6C"/>
                  </a:gs>
                  <a:gs pos="70000">
                    <a:srgbClr val="A65528"/>
                  </a:gs>
                  <a:gs pos="100000">
                    <a:srgbClr val="663012"/>
                  </a:gs>
                </a:gsLst>
                <a:lin ang="0" scaled="0"/>
              </a:gradFill>
              <a:ln w="12700">
                <a:solidFill>
                  <a:srgbClr val="2DA2BF"/>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kumimoji="0" lang="zh-CN" altLang="en-US" sz="1800" kern="0">
                  <a:solidFill>
                    <a:sysClr val="windowText" lastClr="000000"/>
                  </a:solidFill>
                  <a:ea typeface="宋体" charset="-122"/>
                </a:endParaRPr>
              </a:p>
            </p:txBody>
          </p:sp>
          <p:sp>
            <p:nvSpPr>
              <p:cNvPr id="29" name="AutoShape 11"/>
              <p:cNvSpPr>
                <a:spLocks noChangeArrowheads="1"/>
              </p:cNvSpPr>
              <p:nvPr/>
            </p:nvSpPr>
            <p:spPr bwMode="gray">
              <a:xfrm flipH="1">
                <a:off x="8540241" y="5493053"/>
                <a:ext cx="151087" cy="32364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fontAlgn="auto">
                  <a:spcBef>
                    <a:spcPts val="0"/>
                  </a:spcBef>
                  <a:spcAft>
                    <a:spcPts val="0"/>
                  </a:spcAft>
                  <a:defRPr/>
                </a:pPr>
                <a:endParaRPr kumimoji="0" lang="zh-CN" altLang="en-US" sz="1800" kern="0">
                  <a:solidFill>
                    <a:sysClr val="windowText" lastClr="000000"/>
                  </a:solidFill>
                  <a:ea typeface="宋体" charset="-122"/>
                </a:endParaRPr>
              </a:p>
            </p:txBody>
          </p:sp>
          <p:sp>
            <p:nvSpPr>
              <p:cNvPr id="30" name="AutoShape 12"/>
              <p:cNvSpPr>
                <a:spLocks noChangeArrowheads="1"/>
              </p:cNvSpPr>
              <p:nvPr/>
            </p:nvSpPr>
            <p:spPr bwMode="gray">
              <a:xfrm>
                <a:off x="5855678" y="5493053"/>
                <a:ext cx="151087" cy="32364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fontAlgn="auto">
                  <a:spcBef>
                    <a:spcPts val="0"/>
                  </a:spcBef>
                  <a:spcAft>
                    <a:spcPts val="0"/>
                  </a:spcAft>
                  <a:defRPr/>
                </a:pPr>
                <a:endParaRPr kumimoji="0" lang="zh-CN" altLang="en-US" sz="1800" kern="0">
                  <a:solidFill>
                    <a:sysClr val="windowText" lastClr="000000"/>
                  </a:solidFill>
                  <a:ea typeface="宋体" charset="-122"/>
                </a:endParaRPr>
              </a:p>
            </p:txBody>
          </p:sp>
          <p:sp>
            <p:nvSpPr>
              <p:cNvPr id="31" name="Text Box 18"/>
              <p:cNvSpPr txBox="1">
                <a:spLocks noChangeArrowheads="1"/>
              </p:cNvSpPr>
              <p:nvPr/>
            </p:nvSpPr>
            <p:spPr bwMode="black">
              <a:xfrm>
                <a:off x="6203552" y="5558092"/>
                <a:ext cx="26253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spcBef>
                    <a:spcPct val="50000"/>
                  </a:spcBef>
                </a:pPr>
                <a:r>
                  <a:rPr lang="zh-CN" altLang="en-US" sz="2000" b="1" dirty="0">
                    <a:solidFill>
                      <a:schemeClr val="bg1"/>
                    </a:solidFill>
                    <a:latin typeface="黑体" pitchFamily="49" charset="-122"/>
                    <a:ea typeface="黑体" pitchFamily="49" charset="-122"/>
                    <a:cs typeface="Arial" charset="0"/>
                  </a:rPr>
                  <a:t>焊接程序的生成</a:t>
                </a:r>
                <a:endParaRPr lang="en-US" altLang="zh-CN" sz="2000" b="1" dirty="0">
                  <a:solidFill>
                    <a:schemeClr val="bg1"/>
                  </a:solidFill>
                  <a:latin typeface="黑体" pitchFamily="49" charset="-122"/>
                  <a:ea typeface="黑体" pitchFamily="49" charset="-122"/>
                  <a:cs typeface="Arial" charset="0"/>
                </a:endParaRPr>
              </a:p>
            </p:txBody>
          </p:sp>
          <p:graphicFrame>
            <p:nvGraphicFramePr>
              <p:cNvPr id="33" name="图示 32"/>
              <p:cNvGraphicFramePr/>
              <p:nvPr/>
            </p:nvGraphicFramePr>
            <p:xfrm>
              <a:off x="5968355" y="5531482"/>
              <a:ext cx="427037" cy="453329"/>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p:grpSp>
      </p:grpSp>
      <p:sp>
        <p:nvSpPr>
          <p:cNvPr id="35" name="Rectangle 4">
            <a:extLst>
              <a:ext uri="{FF2B5EF4-FFF2-40B4-BE49-F238E27FC236}">
                <a16:creationId xmlns:a16="http://schemas.microsoft.com/office/drawing/2014/main" id="{CECD40B1-EDF3-4418-B8EB-D9BA102EBDCF}"/>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Tree>
    <p:extLst>
      <p:ext uri="{BB962C8B-B14F-4D97-AF65-F5344CB8AC3E}">
        <p14:creationId xmlns:p14="http://schemas.microsoft.com/office/powerpoint/2010/main" val="1190139385"/>
      </p:ext>
    </p:extLst>
  </p:cSld>
  <p:clrMapOvr>
    <a:masterClrMapping/>
  </p:clrMapOvr>
  <p:transition advTm="20982"/>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Oval 3" descr="花岗岩"/>
          <p:cNvSpPr>
            <a:spLocks noChangeArrowheads="1"/>
          </p:cNvSpPr>
          <p:nvPr/>
        </p:nvSpPr>
        <p:spPr bwMode="auto">
          <a:xfrm>
            <a:off x="971600" y="1340768"/>
            <a:ext cx="7127875" cy="3527425"/>
          </a:xfrm>
          <a:prstGeom prst="ellipse">
            <a:avLst/>
          </a:prstGeom>
          <a:blipFill dpi="0" rotWithShape="1">
            <a:blip r:embed="rId2"/>
            <a:srcRect/>
            <a:tile tx="0" ty="0" sx="100000" sy="100000" flip="none" algn="tl"/>
          </a:blipFill>
          <a:ln w="1905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4000" b="1" dirty="0">
                <a:solidFill>
                  <a:srgbClr val="FC3A3A"/>
                </a:solidFill>
                <a:effectLst>
                  <a:outerShdw blurRad="38100" dist="38100" dir="2700000" algn="tl">
                    <a:srgbClr val="000000"/>
                  </a:outerShdw>
                </a:effectLst>
                <a:ea typeface="宋体" pitchFamily="2" charset="-122"/>
              </a:rPr>
              <a:t>机器人的应用现状和未来</a:t>
            </a:r>
          </a:p>
        </p:txBody>
      </p:sp>
      <p:sp>
        <p:nvSpPr>
          <p:cNvPr id="6" name="Rectangle 4">
            <a:extLst>
              <a:ext uri="{FF2B5EF4-FFF2-40B4-BE49-F238E27FC236}">
                <a16:creationId xmlns:a16="http://schemas.microsoft.com/office/drawing/2014/main" id="{73AA18AD-E752-4C2E-99F7-FAF9209A5F5F}"/>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 </a:t>
            </a:r>
            <a:r>
              <a:rPr lang="zh-CN" altLang="en-US" i="1" dirty="0">
                <a:latin typeface="宋体" charset="-122"/>
                <a:ea typeface="宋体" charset="-122"/>
              </a:rPr>
              <a:t>应用现状和未来</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982F4BDD-D206-4C45-A359-BFAEA22AB813}"/>
              </a:ext>
            </a:extLst>
          </p:cNvPr>
          <p:cNvSpPr>
            <a:spLocks noGrp="1"/>
          </p:cNvSpPr>
          <p:nvPr>
            <p:ph type="sldNum" sz="quarter" idx="12"/>
          </p:nvPr>
        </p:nvSpPr>
        <p:spPr/>
        <p:txBody>
          <a:bodyPr/>
          <a:lstStyle/>
          <a:p>
            <a:fld id="{A379167F-0E9D-4B64-BC75-927482D095DB}" type="slidenum">
              <a:rPr lang="zh-CN" altLang="en-US" smtClean="0"/>
              <a:t>48</a:t>
            </a:fld>
            <a:endParaRPr lang="zh-CN" altLang="en-US"/>
          </a:p>
        </p:txBody>
      </p:sp>
    </p:spTree>
    <p:extLst>
      <p:ext uri="{BB962C8B-B14F-4D97-AF65-F5344CB8AC3E}">
        <p14:creationId xmlns:p14="http://schemas.microsoft.com/office/powerpoint/2010/main" val="2521286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FC5D80-B4B0-499C-863C-B03D586249B4}"/>
              </a:ext>
            </a:extLst>
          </p:cNvPr>
          <p:cNvSpPr>
            <a:spLocks noGrp="1"/>
          </p:cNvSpPr>
          <p:nvPr>
            <p:ph type="title"/>
          </p:nvPr>
        </p:nvSpPr>
        <p:spPr/>
        <p:txBody>
          <a:bodyPr>
            <a:normAutofit fontScale="90000"/>
          </a:bodyPr>
          <a:lstStyle/>
          <a:p>
            <a:br>
              <a:rPr lang="en-US" altLang="zh-CN" dirty="0"/>
            </a:br>
            <a:r>
              <a:rPr lang="zh-CN" altLang="en-US" dirty="0"/>
              <a:t>机器人应用场合及分类</a:t>
            </a:r>
          </a:p>
        </p:txBody>
      </p:sp>
      <p:sp>
        <p:nvSpPr>
          <p:cNvPr id="3" name="内容占位符 2">
            <a:extLst>
              <a:ext uri="{FF2B5EF4-FFF2-40B4-BE49-F238E27FC236}">
                <a16:creationId xmlns:a16="http://schemas.microsoft.com/office/drawing/2014/main" id="{CCD4DBD1-4F12-4731-AC05-EA2632F4F5FB}"/>
              </a:ext>
            </a:extLst>
          </p:cNvPr>
          <p:cNvSpPr>
            <a:spLocks noGrp="1"/>
          </p:cNvSpPr>
          <p:nvPr>
            <p:ph idx="1"/>
          </p:nvPr>
        </p:nvSpPr>
        <p:spPr/>
        <p:txBody>
          <a:bodyPr/>
          <a:lstStyle/>
          <a:p>
            <a:r>
              <a:rPr lang="zh-CN" altLang="en-US" b="1" dirty="0"/>
              <a:t>工业机器人（工业生产）</a:t>
            </a:r>
            <a:endParaRPr lang="en-US" altLang="zh-CN" b="1" dirty="0"/>
          </a:p>
          <a:p>
            <a:pPr lvl="1"/>
            <a:r>
              <a:rPr lang="zh-CN" altLang="en-US" dirty="0"/>
              <a:t>应用工业领域的机器人，如机械臂等</a:t>
            </a:r>
            <a:endParaRPr lang="en-US" altLang="zh-CN" dirty="0"/>
          </a:p>
          <a:p>
            <a:r>
              <a:rPr lang="zh-CN" altLang="en-US" b="1" dirty="0"/>
              <a:t>服务机器人（社会生活）</a:t>
            </a:r>
            <a:endParaRPr lang="en-US" altLang="zh-CN" b="1" dirty="0"/>
          </a:p>
          <a:p>
            <a:pPr lvl="1"/>
            <a:r>
              <a:rPr lang="zh-CN" altLang="en-US" dirty="0"/>
              <a:t>应用于服务领域的机器人，如迎宾机器人等</a:t>
            </a:r>
            <a:endParaRPr lang="en-US" altLang="zh-CN" dirty="0"/>
          </a:p>
          <a:p>
            <a:r>
              <a:rPr lang="zh-CN" altLang="en-US" b="1" dirty="0"/>
              <a:t>特种机器人（其它）</a:t>
            </a:r>
            <a:endParaRPr lang="en-US" altLang="zh-CN" b="1" dirty="0"/>
          </a:p>
          <a:p>
            <a:pPr lvl="1"/>
            <a:r>
              <a:rPr lang="zh-CN" altLang="en-US" dirty="0"/>
              <a:t>应用与特殊环境的机器人。如水下机器人、探月机器人等。</a:t>
            </a:r>
            <a:endParaRPr lang="en-US" altLang="zh-CN" dirty="0"/>
          </a:p>
          <a:p>
            <a:pPr lvl="1"/>
            <a:r>
              <a:rPr lang="zh-CN" altLang="en-US" dirty="0"/>
              <a:t>不属于前两种类型的机器人。</a:t>
            </a:r>
          </a:p>
        </p:txBody>
      </p:sp>
      <p:sp>
        <p:nvSpPr>
          <p:cNvPr id="5" name="Rectangle 4">
            <a:extLst>
              <a:ext uri="{FF2B5EF4-FFF2-40B4-BE49-F238E27FC236}">
                <a16:creationId xmlns:a16="http://schemas.microsoft.com/office/drawing/2014/main" id="{5556E545-DAAA-4588-90DB-23DD3AAD45D2}"/>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 </a:t>
            </a:r>
            <a:r>
              <a:rPr lang="zh-CN" altLang="en-US" i="1" dirty="0">
                <a:latin typeface="宋体" charset="-122"/>
                <a:ea typeface="宋体" charset="-122"/>
              </a:rPr>
              <a:t>应用现状和未来</a:t>
            </a:r>
            <a:endParaRPr kumimoji="0" lang="zh-CN" altLang="en-US" i="1" dirty="0">
              <a:latin typeface="宋体" charset="-122"/>
              <a:ea typeface="宋体" charset="-122"/>
            </a:endParaRPr>
          </a:p>
        </p:txBody>
      </p:sp>
      <p:sp>
        <p:nvSpPr>
          <p:cNvPr id="6" name="灯片编号占位符 5">
            <a:extLst>
              <a:ext uri="{FF2B5EF4-FFF2-40B4-BE49-F238E27FC236}">
                <a16:creationId xmlns:a16="http://schemas.microsoft.com/office/drawing/2014/main" id="{5E01FF75-593A-4E91-90C3-476BB2B65E2D}"/>
              </a:ext>
            </a:extLst>
          </p:cNvPr>
          <p:cNvSpPr>
            <a:spLocks noGrp="1"/>
          </p:cNvSpPr>
          <p:nvPr>
            <p:ph type="sldNum" sz="quarter" idx="12"/>
          </p:nvPr>
        </p:nvSpPr>
        <p:spPr/>
        <p:txBody>
          <a:bodyPr/>
          <a:lstStyle/>
          <a:p>
            <a:fld id="{A379167F-0E9D-4B64-BC75-927482D095DB}" type="slidenum">
              <a:rPr lang="zh-CN" altLang="en-US" smtClean="0"/>
              <a:t>49</a:t>
            </a:fld>
            <a:endParaRPr lang="zh-CN" altLang="en-US"/>
          </a:p>
        </p:txBody>
      </p:sp>
    </p:spTree>
    <p:extLst>
      <p:ext uri="{BB962C8B-B14F-4D97-AF65-F5344CB8AC3E}">
        <p14:creationId xmlns:p14="http://schemas.microsoft.com/office/powerpoint/2010/main" val="2998956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第一台工业</a:t>
            </a:r>
            <a:r>
              <a:rPr lang="zh-CN" altLang="zh-CN" dirty="0"/>
              <a:t>机器人</a:t>
            </a:r>
            <a:endParaRPr lang="zh-CN" altLang="en-US" dirty="0"/>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573012"/>
            <a:ext cx="4796679" cy="3830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83568" y="5661248"/>
            <a:ext cx="4430124" cy="646331"/>
          </a:xfrm>
          <a:prstGeom prst="rect">
            <a:avLst/>
          </a:prstGeom>
          <a:noFill/>
        </p:spPr>
        <p:txBody>
          <a:bodyPr wrap="none" rtlCol="0">
            <a:spAutoFit/>
          </a:bodyPr>
          <a:lstStyle/>
          <a:p>
            <a:r>
              <a:rPr lang="zh-CN" altLang="en-US" dirty="0"/>
              <a:t>第一台</a:t>
            </a:r>
            <a:r>
              <a:rPr lang="en-US" altLang="zh-CN" dirty="0"/>
              <a:t>UINIMATE</a:t>
            </a:r>
            <a:r>
              <a:rPr lang="zh-CN" altLang="en-US" dirty="0"/>
              <a:t>（</a:t>
            </a:r>
            <a:r>
              <a:rPr lang="en-US" altLang="zh-CN" dirty="0"/>
              <a:t>1959</a:t>
            </a:r>
            <a:r>
              <a:rPr lang="zh-CN" altLang="en-US" dirty="0"/>
              <a:t>）</a:t>
            </a:r>
            <a:endParaRPr lang="en-US" altLang="zh-CN" dirty="0"/>
          </a:p>
          <a:p>
            <a:r>
              <a:rPr lang="en-US" altLang="zh-CN" dirty="0"/>
              <a:t>Joseph </a:t>
            </a:r>
            <a:r>
              <a:rPr lang="en-US" altLang="zh-CN" dirty="0" err="1"/>
              <a:t>Engelberger</a:t>
            </a:r>
            <a:r>
              <a:rPr lang="en-US" altLang="zh-CN" dirty="0"/>
              <a:t> </a:t>
            </a:r>
            <a:r>
              <a:rPr lang="zh-CN" altLang="en-US" dirty="0"/>
              <a:t>（左）</a:t>
            </a:r>
            <a:r>
              <a:rPr lang="en-US" altLang="zh-CN" dirty="0"/>
              <a:t>and George </a:t>
            </a:r>
            <a:r>
              <a:rPr lang="en-US" altLang="zh-CN" dirty="0" err="1"/>
              <a:t>Devol</a:t>
            </a:r>
            <a:endParaRPr lang="zh-CN" altLang="en-US" dirty="0"/>
          </a:p>
        </p:txBody>
      </p:sp>
      <p:sp>
        <p:nvSpPr>
          <p:cNvPr id="4" name="TextBox 3"/>
          <p:cNvSpPr txBox="1"/>
          <p:nvPr/>
        </p:nvSpPr>
        <p:spPr>
          <a:xfrm>
            <a:off x="5607242" y="1586867"/>
            <a:ext cx="3240360" cy="1938992"/>
          </a:xfrm>
          <a:prstGeom prst="rect">
            <a:avLst/>
          </a:prstGeom>
          <a:noFill/>
        </p:spPr>
        <p:txBody>
          <a:bodyPr wrap="square" rtlCol="0">
            <a:spAutoFit/>
          </a:bodyPr>
          <a:lstStyle/>
          <a:p>
            <a:r>
              <a:rPr lang="zh-CN" altLang="en-US" sz="2000" dirty="0"/>
              <a:t>第一台机器人安装于新泽西州特伦顿的通用汽车工厂，用于压铸机的搬运。</a:t>
            </a:r>
            <a:endParaRPr lang="en-US" altLang="zh-CN" sz="2000" dirty="0"/>
          </a:p>
          <a:p>
            <a:r>
              <a:rPr lang="zh-CN" altLang="en-US" sz="2000" dirty="0"/>
              <a:t>该机器人是一套由液压驱动的机械臂，指令存储在磁鼓上，一步步地执行。</a:t>
            </a:r>
          </a:p>
        </p:txBody>
      </p:sp>
      <p:sp>
        <p:nvSpPr>
          <p:cNvPr id="5" name="TextBox 4"/>
          <p:cNvSpPr txBox="1"/>
          <p:nvPr/>
        </p:nvSpPr>
        <p:spPr>
          <a:xfrm>
            <a:off x="5550719" y="3861048"/>
            <a:ext cx="3330116" cy="2862322"/>
          </a:xfrm>
          <a:prstGeom prst="rect">
            <a:avLst/>
          </a:prstGeom>
          <a:solidFill>
            <a:schemeClr val="accent1"/>
          </a:solidFill>
        </p:spPr>
        <p:txBody>
          <a:bodyPr wrap="square" rtlCol="0">
            <a:spAutoFit/>
          </a:bodyPr>
          <a:lstStyle>
            <a:defPPr>
              <a:defRPr lang="zh-CN"/>
            </a:defPPr>
            <a:lvl1pPr>
              <a:defRPr sz="2000">
                <a:solidFill>
                  <a:srgbClr val="FFFF00"/>
                </a:solidFill>
                <a:latin typeface="隶书" pitchFamily="49" charset="-122"/>
                <a:ea typeface="隶书" pitchFamily="49" charset="-122"/>
              </a:defRPr>
            </a:lvl1pPr>
          </a:lstStyle>
          <a:p>
            <a:r>
              <a:rPr lang="en-US" altLang="zh-CN" dirty="0">
                <a:latin typeface="Arial Unicode MS" pitchFamily="34" charset="-122"/>
                <a:ea typeface="Arial Unicode MS" pitchFamily="34" charset="-122"/>
                <a:cs typeface="Arial Unicode MS" pitchFamily="34" charset="-122"/>
              </a:rPr>
              <a:t>DEFINATION(IFR2013):</a:t>
            </a:r>
          </a:p>
          <a:p>
            <a:r>
              <a:rPr lang="en-US" altLang="zh-CN" dirty="0">
                <a:latin typeface="Arial Unicode MS" pitchFamily="34" charset="-122"/>
                <a:ea typeface="Arial Unicode MS" pitchFamily="34" charset="-122"/>
                <a:cs typeface="Arial Unicode MS" pitchFamily="34" charset="-122"/>
              </a:rPr>
              <a:t>An automatically controlled, re-programmable, multipurpose manipulator programmable in three or more axes, which may be either fixed in place or mobile for use in industrial  automation applications</a:t>
            </a:r>
            <a:endParaRPr lang="zh-CN" altLang="en-US" dirty="0">
              <a:latin typeface="Arial Unicode MS" pitchFamily="34" charset="-122"/>
              <a:ea typeface="Arial Unicode MS" pitchFamily="34" charset="-122"/>
              <a:cs typeface="Arial Unicode MS" pitchFamily="34" charset="-122"/>
            </a:endParaRPr>
          </a:p>
        </p:txBody>
      </p:sp>
      <p:sp>
        <p:nvSpPr>
          <p:cNvPr id="7" name="Rectangle 4">
            <a:extLst>
              <a:ext uri="{FF2B5EF4-FFF2-40B4-BE49-F238E27FC236}">
                <a16:creationId xmlns:a16="http://schemas.microsoft.com/office/drawing/2014/main" id="{623002B2-2668-45A2-94EA-6E506F427CAB}"/>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1.1</a:t>
            </a:r>
            <a:r>
              <a:rPr lang="zh-CN" altLang="en-US" i="1" dirty="0">
                <a:latin typeface="宋体" charset="-122"/>
                <a:ea typeface="宋体" charset="-122"/>
              </a:rPr>
              <a:t> 发展历程</a:t>
            </a:r>
            <a:endParaRPr kumimoji="0" lang="zh-CN" altLang="en-US" i="1" dirty="0">
              <a:latin typeface="宋体" charset="-122"/>
              <a:ea typeface="宋体" charset="-122"/>
            </a:endParaRPr>
          </a:p>
        </p:txBody>
      </p:sp>
      <p:sp>
        <p:nvSpPr>
          <p:cNvPr id="6" name="灯片编号占位符 5">
            <a:extLst>
              <a:ext uri="{FF2B5EF4-FFF2-40B4-BE49-F238E27FC236}">
                <a16:creationId xmlns:a16="http://schemas.microsoft.com/office/drawing/2014/main" id="{F5F04169-07DB-4A54-937E-5D1ACD214716}"/>
              </a:ext>
            </a:extLst>
          </p:cNvPr>
          <p:cNvSpPr>
            <a:spLocks noGrp="1"/>
          </p:cNvSpPr>
          <p:nvPr>
            <p:ph type="sldNum" sz="quarter" idx="12"/>
          </p:nvPr>
        </p:nvSpPr>
        <p:spPr/>
        <p:txBody>
          <a:bodyPr/>
          <a:lstStyle/>
          <a:p>
            <a:fld id="{A379167F-0E9D-4B64-BC75-927482D095DB}" type="slidenum">
              <a:rPr lang="zh-CN" altLang="en-US" smtClean="0"/>
              <a:t>5</a:t>
            </a:fld>
            <a:endParaRPr lang="zh-CN" altLang="en-US"/>
          </a:p>
        </p:txBody>
      </p:sp>
    </p:spTree>
    <p:extLst>
      <p:ext uri="{BB962C8B-B14F-4D97-AF65-F5344CB8AC3E}">
        <p14:creationId xmlns:p14="http://schemas.microsoft.com/office/powerpoint/2010/main" val="33934287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Oval 3" descr="花岗岩"/>
          <p:cNvSpPr>
            <a:spLocks noChangeArrowheads="1"/>
          </p:cNvSpPr>
          <p:nvPr/>
        </p:nvSpPr>
        <p:spPr bwMode="auto">
          <a:xfrm>
            <a:off x="971600" y="1340768"/>
            <a:ext cx="7127875" cy="3527425"/>
          </a:xfrm>
          <a:prstGeom prst="ellipse">
            <a:avLst/>
          </a:prstGeom>
          <a:blipFill dpi="0" rotWithShape="1">
            <a:blip r:embed="rId2"/>
            <a:srcRect/>
            <a:tile tx="0" ty="0" sx="100000" sy="100000" flip="none" algn="tl"/>
          </a:blipFill>
          <a:ln w="1905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4000" b="1" dirty="0">
                <a:solidFill>
                  <a:srgbClr val="FC3A3A"/>
                </a:solidFill>
                <a:effectLst>
                  <a:outerShdw blurRad="38100" dist="38100" dir="2700000" algn="tl">
                    <a:srgbClr val="000000"/>
                  </a:outerShdw>
                </a:effectLst>
                <a:ea typeface="宋体" pitchFamily="2" charset="-122"/>
              </a:rPr>
              <a:t>应用于工业场合的机器人</a:t>
            </a:r>
          </a:p>
        </p:txBody>
      </p:sp>
      <p:sp>
        <p:nvSpPr>
          <p:cNvPr id="4" name="Rectangle 4">
            <a:extLst>
              <a:ext uri="{FF2B5EF4-FFF2-40B4-BE49-F238E27FC236}">
                <a16:creationId xmlns:a16="http://schemas.microsoft.com/office/drawing/2014/main" id="{61C17837-E763-4210-BA2F-BCF9595361FE}"/>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 </a:t>
            </a:r>
            <a:r>
              <a:rPr lang="zh-CN" altLang="en-US" i="1" dirty="0">
                <a:latin typeface="宋体" charset="-122"/>
                <a:ea typeface="宋体" charset="-122"/>
              </a:rPr>
              <a:t>应用现状和未来</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9782F374-738E-435D-8B24-F667712025DD}"/>
              </a:ext>
            </a:extLst>
          </p:cNvPr>
          <p:cNvSpPr>
            <a:spLocks noGrp="1"/>
          </p:cNvSpPr>
          <p:nvPr>
            <p:ph type="sldNum" sz="quarter" idx="12"/>
          </p:nvPr>
        </p:nvSpPr>
        <p:spPr/>
        <p:txBody>
          <a:bodyPr/>
          <a:lstStyle/>
          <a:p>
            <a:fld id="{A379167F-0E9D-4B64-BC75-927482D095DB}" type="slidenum">
              <a:rPr lang="zh-CN" altLang="en-US" smtClean="0"/>
              <a:t>50</a:t>
            </a:fld>
            <a:endParaRPr lang="zh-CN" altLang="en-US"/>
          </a:p>
        </p:txBody>
      </p:sp>
    </p:spTree>
    <p:extLst>
      <p:ext uri="{BB962C8B-B14F-4D97-AF65-F5344CB8AC3E}">
        <p14:creationId xmlns:p14="http://schemas.microsoft.com/office/powerpoint/2010/main" val="32618907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焊接机器人</a:t>
            </a: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9824" y="1438598"/>
            <a:ext cx="3124357" cy="2084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1403648" y="3723536"/>
            <a:ext cx="1800493" cy="369332"/>
          </a:xfrm>
          <a:prstGeom prst="rect">
            <a:avLst/>
          </a:prstGeom>
        </p:spPr>
        <p:txBody>
          <a:bodyPr wrap="none">
            <a:spAutoFit/>
          </a:bodyPr>
          <a:lstStyle/>
          <a:p>
            <a:r>
              <a:rPr lang="zh-CN" altLang="en-US" dirty="0"/>
              <a:t>汽车零部件点焊</a:t>
            </a:r>
          </a:p>
        </p:txBody>
      </p:sp>
      <p:pic>
        <p:nvPicPr>
          <p:cNvPr id="5" name="Picture 3" descr="弧焊机器人">
            <a:extLst>
              <a:ext uri="{FF2B5EF4-FFF2-40B4-BE49-F238E27FC236}">
                <a16:creationId xmlns:a16="http://schemas.microsoft.com/office/drawing/2014/main" id="{AA86A45E-6243-4E68-BEEB-BB961C835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428068"/>
            <a:ext cx="3375209" cy="2127705"/>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C34D4A44-FD33-4572-9C7F-FBA3ADAAF1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4293096"/>
            <a:ext cx="3600966" cy="1869232"/>
          </a:xfrm>
          <a:prstGeom prst="rect">
            <a:avLst/>
          </a:prstGeom>
        </p:spPr>
      </p:pic>
      <p:sp>
        <p:nvSpPr>
          <p:cNvPr id="9" name="矩形 8">
            <a:extLst>
              <a:ext uri="{FF2B5EF4-FFF2-40B4-BE49-F238E27FC236}">
                <a16:creationId xmlns:a16="http://schemas.microsoft.com/office/drawing/2014/main" id="{97C4DFE2-D780-4AC0-9B37-AD6E6192A316}"/>
              </a:ext>
            </a:extLst>
          </p:cNvPr>
          <p:cNvSpPr/>
          <p:nvPr/>
        </p:nvSpPr>
        <p:spPr>
          <a:xfrm>
            <a:off x="5364088" y="3753746"/>
            <a:ext cx="646331" cy="369332"/>
          </a:xfrm>
          <a:prstGeom prst="rect">
            <a:avLst/>
          </a:prstGeom>
        </p:spPr>
        <p:txBody>
          <a:bodyPr wrap="none">
            <a:spAutoFit/>
          </a:bodyPr>
          <a:lstStyle/>
          <a:p>
            <a:r>
              <a:rPr lang="zh-CN" altLang="en-US" dirty="0"/>
              <a:t>弧焊</a:t>
            </a:r>
          </a:p>
        </p:txBody>
      </p:sp>
      <p:sp>
        <p:nvSpPr>
          <p:cNvPr id="10" name="矩形 9">
            <a:extLst>
              <a:ext uri="{FF2B5EF4-FFF2-40B4-BE49-F238E27FC236}">
                <a16:creationId xmlns:a16="http://schemas.microsoft.com/office/drawing/2014/main" id="{7374F270-5C38-46B5-99D1-B00951D4835B}"/>
              </a:ext>
            </a:extLst>
          </p:cNvPr>
          <p:cNvSpPr/>
          <p:nvPr/>
        </p:nvSpPr>
        <p:spPr>
          <a:xfrm>
            <a:off x="1547664" y="6362556"/>
            <a:ext cx="877163" cy="369332"/>
          </a:xfrm>
          <a:prstGeom prst="rect">
            <a:avLst/>
          </a:prstGeom>
        </p:spPr>
        <p:txBody>
          <a:bodyPr wrap="none">
            <a:spAutoFit/>
          </a:bodyPr>
          <a:lstStyle/>
          <a:p>
            <a:r>
              <a:rPr lang="zh-CN" altLang="en-US" dirty="0"/>
              <a:t>激光焊</a:t>
            </a:r>
          </a:p>
        </p:txBody>
      </p:sp>
      <p:pic>
        <p:nvPicPr>
          <p:cNvPr id="7" name="图片 6">
            <a:extLst>
              <a:ext uri="{FF2B5EF4-FFF2-40B4-BE49-F238E27FC236}">
                <a16:creationId xmlns:a16="http://schemas.microsoft.com/office/drawing/2014/main" id="{21B011DE-2C21-4A79-A533-E01D65295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2228" y="4293096"/>
            <a:ext cx="3200965" cy="1803210"/>
          </a:xfrm>
          <a:prstGeom prst="rect">
            <a:avLst/>
          </a:prstGeom>
        </p:spPr>
      </p:pic>
      <p:sp>
        <p:nvSpPr>
          <p:cNvPr id="12" name="矩形 11">
            <a:extLst>
              <a:ext uri="{FF2B5EF4-FFF2-40B4-BE49-F238E27FC236}">
                <a16:creationId xmlns:a16="http://schemas.microsoft.com/office/drawing/2014/main" id="{BC62ACE6-CEE5-4A14-BC88-476CDE3EFAB2}"/>
              </a:ext>
            </a:extLst>
          </p:cNvPr>
          <p:cNvSpPr/>
          <p:nvPr/>
        </p:nvSpPr>
        <p:spPr>
          <a:xfrm>
            <a:off x="5714770" y="6274351"/>
            <a:ext cx="1338828" cy="369332"/>
          </a:xfrm>
          <a:prstGeom prst="rect">
            <a:avLst/>
          </a:prstGeom>
        </p:spPr>
        <p:txBody>
          <a:bodyPr wrap="none">
            <a:spAutoFit/>
          </a:bodyPr>
          <a:lstStyle/>
          <a:p>
            <a:r>
              <a:rPr lang="zh-CN" altLang="en-US" dirty="0"/>
              <a:t>等离子焊接</a:t>
            </a:r>
          </a:p>
        </p:txBody>
      </p:sp>
      <p:sp>
        <p:nvSpPr>
          <p:cNvPr id="13" name="Rectangle 4">
            <a:extLst>
              <a:ext uri="{FF2B5EF4-FFF2-40B4-BE49-F238E27FC236}">
                <a16:creationId xmlns:a16="http://schemas.microsoft.com/office/drawing/2014/main" id="{5FD39EFC-126E-42B3-A3FF-16DB15D2DE20}"/>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7DE84CBE-82D3-4074-9D89-C1A434A96356}"/>
              </a:ext>
            </a:extLst>
          </p:cNvPr>
          <p:cNvSpPr>
            <a:spLocks noGrp="1"/>
          </p:cNvSpPr>
          <p:nvPr>
            <p:ph type="sldNum" sz="quarter" idx="12"/>
          </p:nvPr>
        </p:nvSpPr>
        <p:spPr/>
        <p:txBody>
          <a:bodyPr/>
          <a:lstStyle/>
          <a:p>
            <a:fld id="{A379167F-0E9D-4B64-BC75-927482D095DB}" type="slidenum">
              <a:rPr lang="zh-CN" altLang="en-US" smtClean="0"/>
              <a:t>51</a:t>
            </a:fld>
            <a:endParaRPr lang="zh-CN" altLang="en-US"/>
          </a:p>
        </p:txBody>
      </p:sp>
    </p:spTree>
    <p:extLst>
      <p:ext uri="{BB962C8B-B14F-4D97-AF65-F5344CB8AC3E}">
        <p14:creationId xmlns:p14="http://schemas.microsoft.com/office/powerpoint/2010/main" val="2033624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搬运机器人</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276872"/>
            <a:ext cx="3654927" cy="2462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052178"/>
            <a:ext cx="3514688" cy="2912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724128" y="5157192"/>
            <a:ext cx="2196499" cy="646331"/>
          </a:xfrm>
          <a:prstGeom prst="rect">
            <a:avLst/>
          </a:prstGeom>
          <a:noFill/>
        </p:spPr>
        <p:txBody>
          <a:bodyPr wrap="none" rtlCol="0">
            <a:spAutoFit/>
          </a:bodyPr>
          <a:lstStyle/>
          <a:p>
            <a:r>
              <a:rPr lang="zh-CN" altLang="en-US" dirty="0"/>
              <a:t>机床上下料</a:t>
            </a:r>
            <a:endParaRPr lang="en-US" altLang="zh-CN" dirty="0"/>
          </a:p>
          <a:p>
            <a:r>
              <a:rPr lang="en-US" altLang="zh-CN" dirty="0"/>
              <a:t>Machine tool tending</a:t>
            </a:r>
            <a:endParaRPr lang="zh-CN" altLang="en-US" dirty="0"/>
          </a:p>
        </p:txBody>
      </p:sp>
      <p:sp>
        <p:nvSpPr>
          <p:cNvPr id="6" name="TextBox 5"/>
          <p:cNvSpPr txBox="1"/>
          <p:nvPr/>
        </p:nvSpPr>
        <p:spPr>
          <a:xfrm>
            <a:off x="402247" y="5116541"/>
            <a:ext cx="4073551" cy="646331"/>
          </a:xfrm>
          <a:prstGeom prst="rect">
            <a:avLst/>
          </a:prstGeom>
          <a:noFill/>
        </p:spPr>
        <p:txBody>
          <a:bodyPr wrap="none" rtlCol="0">
            <a:spAutoFit/>
          </a:bodyPr>
          <a:lstStyle/>
          <a:p>
            <a:r>
              <a:rPr lang="zh-CN" altLang="en-US" dirty="0"/>
              <a:t>注塑机上下料</a:t>
            </a:r>
            <a:endParaRPr lang="en-US" altLang="zh-CN" dirty="0"/>
          </a:p>
          <a:p>
            <a:r>
              <a:rPr lang="en-US" altLang="zh-CN" dirty="0"/>
              <a:t>Unloading of injection-</a:t>
            </a:r>
            <a:r>
              <a:rPr lang="en-US" altLang="zh-CN" dirty="0" err="1"/>
              <a:t>moulding</a:t>
            </a:r>
            <a:r>
              <a:rPr lang="en-US" altLang="zh-CN" dirty="0"/>
              <a:t> machine</a:t>
            </a:r>
            <a:endParaRPr lang="zh-CN" altLang="en-US" dirty="0"/>
          </a:p>
        </p:txBody>
      </p:sp>
      <p:sp>
        <p:nvSpPr>
          <p:cNvPr id="8" name="Rectangle 4">
            <a:extLst>
              <a:ext uri="{FF2B5EF4-FFF2-40B4-BE49-F238E27FC236}">
                <a16:creationId xmlns:a16="http://schemas.microsoft.com/office/drawing/2014/main" id="{43E0DAB3-9F0E-4A2F-85D2-FE742B49E418}"/>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
        <p:nvSpPr>
          <p:cNvPr id="4" name="灯片编号占位符 3">
            <a:extLst>
              <a:ext uri="{FF2B5EF4-FFF2-40B4-BE49-F238E27FC236}">
                <a16:creationId xmlns:a16="http://schemas.microsoft.com/office/drawing/2014/main" id="{0FA4EFB0-54E9-4698-BA17-A14D5628DCA9}"/>
              </a:ext>
            </a:extLst>
          </p:cNvPr>
          <p:cNvSpPr>
            <a:spLocks noGrp="1"/>
          </p:cNvSpPr>
          <p:nvPr>
            <p:ph type="sldNum" sz="quarter" idx="12"/>
          </p:nvPr>
        </p:nvSpPr>
        <p:spPr/>
        <p:txBody>
          <a:bodyPr/>
          <a:lstStyle/>
          <a:p>
            <a:fld id="{A379167F-0E9D-4B64-BC75-927482D095DB}" type="slidenum">
              <a:rPr lang="zh-CN" altLang="en-US" smtClean="0"/>
              <a:t>52</a:t>
            </a:fld>
            <a:endParaRPr lang="zh-CN" altLang="en-US"/>
          </a:p>
        </p:txBody>
      </p:sp>
    </p:spTree>
    <p:extLst>
      <p:ext uri="{BB962C8B-B14F-4D97-AF65-F5344CB8AC3E}">
        <p14:creationId xmlns:p14="http://schemas.microsoft.com/office/powerpoint/2010/main" val="1599248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喷涂机器人</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69731"/>
            <a:ext cx="3720384" cy="372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9"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1569731"/>
            <a:ext cx="2866926" cy="4309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025171" y="6381328"/>
            <a:ext cx="2226379" cy="369332"/>
          </a:xfrm>
          <a:prstGeom prst="rect">
            <a:avLst/>
          </a:prstGeom>
        </p:spPr>
        <p:txBody>
          <a:bodyPr wrap="none">
            <a:spAutoFit/>
          </a:bodyPr>
          <a:lstStyle/>
          <a:p>
            <a:r>
              <a:rPr lang="en-US" altLang="zh-CN" dirty="0" err="1"/>
              <a:t>Glueing</a:t>
            </a:r>
            <a:r>
              <a:rPr lang="en-US" altLang="zh-CN" dirty="0"/>
              <a:t> of head lights</a:t>
            </a:r>
            <a:endParaRPr lang="zh-CN" altLang="en-US" dirty="0"/>
          </a:p>
        </p:txBody>
      </p:sp>
      <p:sp>
        <p:nvSpPr>
          <p:cNvPr id="6" name="矩形 5"/>
          <p:cNvSpPr/>
          <p:nvPr/>
        </p:nvSpPr>
        <p:spPr>
          <a:xfrm>
            <a:off x="1147857" y="5984503"/>
            <a:ext cx="1338828" cy="369332"/>
          </a:xfrm>
          <a:prstGeom prst="rect">
            <a:avLst/>
          </a:prstGeom>
        </p:spPr>
        <p:txBody>
          <a:bodyPr wrap="none">
            <a:spAutoFit/>
          </a:bodyPr>
          <a:lstStyle/>
          <a:p>
            <a:r>
              <a:rPr lang="zh-CN" altLang="en-US" dirty="0"/>
              <a:t>车前灯涂胶</a:t>
            </a:r>
          </a:p>
        </p:txBody>
      </p:sp>
      <p:sp>
        <p:nvSpPr>
          <p:cNvPr id="5" name="TextBox 4"/>
          <p:cNvSpPr txBox="1"/>
          <p:nvPr/>
        </p:nvSpPr>
        <p:spPr>
          <a:xfrm>
            <a:off x="5796136" y="5661248"/>
            <a:ext cx="1338828" cy="369332"/>
          </a:xfrm>
          <a:prstGeom prst="rect">
            <a:avLst/>
          </a:prstGeom>
          <a:noFill/>
        </p:spPr>
        <p:txBody>
          <a:bodyPr wrap="none" rtlCol="0">
            <a:spAutoFit/>
          </a:bodyPr>
          <a:lstStyle/>
          <a:p>
            <a:r>
              <a:rPr lang="zh-CN" altLang="en-US" dirty="0"/>
              <a:t>保险杠喷涂</a:t>
            </a:r>
          </a:p>
        </p:txBody>
      </p:sp>
      <p:sp>
        <p:nvSpPr>
          <p:cNvPr id="7" name="TextBox 6"/>
          <p:cNvSpPr txBox="1"/>
          <p:nvPr/>
        </p:nvSpPr>
        <p:spPr>
          <a:xfrm>
            <a:off x="6084168" y="6169169"/>
            <a:ext cx="1751890" cy="369332"/>
          </a:xfrm>
          <a:prstGeom prst="rect">
            <a:avLst/>
          </a:prstGeom>
          <a:noFill/>
        </p:spPr>
        <p:txBody>
          <a:bodyPr wrap="none" rtlCol="0">
            <a:spAutoFit/>
          </a:bodyPr>
          <a:lstStyle/>
          <a:p>
            <a:r>
              <a:rPr lang="en-US" altLang="zh-CN" dirty="0"/>
              <a:t>Bumper painting</a:t>
            </a:r>
            <a:endParaRPr lang="zh-CN" altLang="en-US" dirty="0"/>
          </a:p>
        </p:txBody>
      </p:sp>
      <p:sp>
        <p:nvSpPr>
          <p:cNvPr id="10" name="Rectangle 4">
            <a:extLst>
              <a:ext uri="{FF2B5EF4-FFF2-40B4-BE49-F238E27FC236}">
                <a16:creationId xmlns:a16="http://schemas.microsoft.com/office/drawing/2014/main" id="{6ED9BABD-88E1-4A39-8215-79F7651FCEAD}"/>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
        <p:nvSpPr>
          <p:cNvPr id="8" name="灯片编号占位符 7">
            <a:extLst>
              <a:ext uri="{FF2B5EF4-FFF2-40B4-BE49-F238E27FC236}">
                <a16:creationId xmlns:a16="http://schemas.microsoft.com/office/drawing/2014/main" id="{CB7FDE88-5A43-4842-85AE-582A45AA44A2}"/>
              </a:ext>
            </a:extLst>
          </p:cNvPr>
          <p:cNvSpPr>
            <a:spLocks noGrp="1"/>
          </p:cNvSpPr>
          <p:nvPr>
            <p:ph type="sldNum" sz="quarter" idx="12"/>
          </p:nvPr>
        </p:nvSpPr>
        <p:spPr/>
        <p:txBody>
          <a:bodyPr/>
          <a:lstStyle/>
          <a:p>
            <a:fld id="{A379167F-0E9D-4B64-BC75-927482D095DB}" type="slidenum">
              <a:rPr lang="zh-CN" altLang="en-US" smtClean="0"/>
              <a:t>53</a:t>
            </a:fld>
            <a:endParaRPr lang="zh-CN" altLang="en-US"/>
          </a:p>
        </p:txBody>
      </p:sp>
    </p:spTree>
    <p:extLst>
      <p:ext uri="{BB962C8B-B14F-4D97-AF65-F5344CB8AC3E}">
        <p14:creationId xmlns:p14="http://schemas.microsoft.com/office/powerpoint/2010/main" val="219949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抛光磨削机器人</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700808"/>
            <a:ext cx="4108933" cy="2725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987554" y="4869160"/>
            <a:ext cx="1021626" cy="369332"/>
          </a:xfrm>
          <a:prstGeom prst="rect">
            <a:avLst/>
          </a:prstGeom>
        </p:spPr>
        <p:txBody>
          <a:bodyPr wrap="none">
            <a:spAutoFit/>
          </a:bodyPr>
          <a:lstStyle/>
          <a:p>
            <a:r>
              <a:rPr lang="en-US" altLang="zh-CN" dirty="0"/>
              <a:t>Polishing</a:t>
            </a:r>
            <a:endParaRPr lang="zh-CN" altLang="en-US" dirty="0"/>
          </a:p>
        </p:txBody>
      </p:sp>
      <p:sp>
        <p:nvSpPr>
          <p:cNvPr id="4" name="TextBox 3"/>
          <p:cNvSpPr txBox="1"/>
          <p:nvPr/>
        </p:nvSpPr>
        <p:spPr>
          <a:xfrm>
            <a:off x="971600" y="4869160"/>
            <a:ext cx="646331" cy="369332"/>
          </a:xfrm>
          <a:prstGeom prst="rect">
            <a:avLst/>
          </a:prstGeom>
          <a:noFill/>
        </p:spPr>
        <p:txBody>
          <a:bodyPr wrap="none" rtlCol="0">
            <a:spAutoFit/>
          </a:bodyPr>
          <a:lstStyle/>
          <a:p>
            <a:r>
              <a:rPr lang="zh-CN" altLang="en-US" dirty="0"/>
              <a:t>抛光</a:t>
            </a:r>
          </a:p>
        </p:txBody>
      </p:sp>
      <p:pic>
        <p:nvPicPr>
          <p:cNvPr id="9" name="Picture 3">
            <a:extLst>
              <a:ext uri="{FF2B5EF4-FFF2-40B4-BE49-F238E27FC236}">
                <a16:creationId xmlns:a16="http://schemas.microsoft.com/office/drawing/2014/main" id="{49639DA4-9A5C-4B51-ABEE-BF6E670FC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4686" y="1689026"/>
            <a:ext cx="4126633" cy="2737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3">
            <a:extLst>
              <a:ext uri="{FF2B5EF4-FFF2-40B4-BE49-F238E27FC236}">
                <a16:creationId xmlns:a16="http://schemas.microsoft.com/office/drawing/2014/main" id="{92DE9F49-9E35-4795-AA90-2E23D8EBD37E}"/>
              </a:ext>
            </a:extLst>
          </p:cNvPr>
          <p:cNvSpPr txBox="1"/>
          <p:nvPr/>
        </p:nvSpPr>
        <p:spPr>
          <a:xfrm>
            <a:off x="4716016" y="4941168"/>
            <a:ext cx="2031325" cy="369332"/>
          </a:xfrm>
          <a:prstGeom prst="rect">
            <a:avLst/>
          </a:prstGeom>
          <a:noFill/>
        </p:spPr>
        <p:txBody>
          <a:bodyPr wrap="none" rtlCol="0">
            <a:spAutoFit/>
          </a:bodyPr>
          <a:lstStyle/>
          <a:p>
            <a:r>
              <a:rPr lang="zh-CN" altLang="en-US" dirty="0"/>
              <a:t>船用螺旋桨的磨削</a:t>
            </a:r>
          </a:p>
        </p:txBody>
      </p:sp>
      <p:sp>
        <p:nvSpPr>
          <p:cNvPr id="11" name="Rectangle 4">
            <a:extLst>
              <a:ext uri="{FF2B5EF4-FFF2-40B4-BE49-F238E27FC236}">
                <a16:creationId xmlns:a16="http://schemas.microsoft.com/office/drawing/2014/main" id="{CBF1DDEF-4963-4F89-BB18-E345C507D582}"/>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
        <p:nvSpPr>
          <p:cNvPr id="5" name="灯片编号占位符 4">
            <a:extLst>
              <a:ext uri="{FF2B5EF4-FFF2-40B4-BE49-F238E27FC236}">
                <a16:creationId xmlns:a16="http://schemas.microsoft.com/office/drawing/2014/main" id="{673B6872-2F6D-4D94-95D6-C64E6CEDFE29}"/>
              </a:ext>
            </a:extLst>
          </p:cNvPr>
          <p:cNvSpPr>
            <a:spLocks noGrp="1"/>
          </p:cNvSpPr>
          <p:nvPr>
            <p:ph type="sldNum" sz="quarter" idx="12"/>
          </p:nvPr>
        </p:nvSpPr>
        <p:spPr/>
        <p:txBody>
          <a:bodyPr/>
          <a:lstStyle/>
          <a:p>
            <a:fld id="{A379167F-0E9D-4B64-BC75-927482D095DB}" type="slidenum">
              <a:rPr lang="zh-CN" altLang="en-US" smtClean="0"/>
              <a:t>54</a:t>
            </a:fld>
            <a:endParaRPr lang="zh-CN" altLang="en-US"/>
          </a:p>
        </p:txBody>
      </p:sp>
    </p:spTree>
    <p:extLst>
      <p:ext uri="{BB962C8B-B14F-4D97-AF65-F5344CB8AC3E}">
        <p14:creationId xmlns:p14="http://schemas.microsoft.com/office/powerpoint/2010/main" val="2656240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切割机器人</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628800"/>
            <a:ext cx="3456384" cy="4104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479784" y="6316635"/>
            <a:ext cx="3732176" cy="369332"/>
          </a:xfrm>
          <a:prstGeom prst="rect">
            <a:avLst/>
          </a:prstGeom>
        </p:spPr>
        <p:txBody>
          <a:bodyPr wrap="none">
            <a:spAutoFit/>
          </a:bodyPr>
          <a:lstStyle/>
          <a:p>
            <a:r>
              <a:rPr lang="en-US" altLang="zh-CN" dirty="0" err="1"/>
              <a:t>Waterjet</a:t>
            </a:r>
            <a:r>
              <a:rPr lang="en-US" altLang="zh-CN" dirty="0"/>
              <a:t> cutting automotive bumpers</a:t>
            </a:r>
            <a:endParaRPr lang="zh-CN" altLang="en-US" dirty="0"/>
          </a:p>
        </p:txBody>
      </p:sp>
      <p:sp>
        <p:nvSpPr>
          <p:cNvPr id="8" name="TextBox 7"/>
          <p:cNvSpPr txBox="1"/>
          <p:nvPr/>
        </p:nvSpPr>
        <p:spPr>
          <a:xfrm>
            <a:off x="827584" y="5947303"/>
            <a:ext cx="2262158" cy="369332"/>
          </a:xfrm>
          <a:prstGeom prst="rect">
            <a:avLst/>
          </a:prstGeom>
          <a:noFill/>
        </p:spPr>
        <p:txBody>
          <a:bodyPr wrap="none" rtlCol="0">
            <a:spAutoFit/>
          </a:bodyPr>
          <a:lstStyle/>
          <a:p>
            <a:r>
              <a:rPr lang="zh-CN" altLang="en-US" dirty="0"/>
              <a:t>汽车保险杠的水切割</a:t>
            </a:r>
          </a:p>
        </p:txBody>
      </p:sp>
      <p:pic>
        <p:nvPicPr>
          <p:cNvPr id="11" name="图片 10">
            <a:extLst>
              <a:ext uri="{FF2B5EF4-FFF2-40B4-BE49-F238E27FC236}">
                <a16:creationId xmlns:a16="http://schemas.microsoft.com/office/drawing/2014/main" id="{C6EABBFE-758D-407C-9B6F-1B0FB37EF3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1610308"/>
            <a:ext cx="3672408" cy="4123166"/>
          </a:xfrm>
          <a:prstGeom prst="rect">
            <a:avLst/>
          </a:prstGeom>
        </p:spPr>
      </p:pic>
      <p:sp>
        <p:nvSpPr>
          <p:cNvPr id="13" name="TextBox 7">
            <a:extLst>
              <a:ext uri="{FF2B5EF4-FFF2-40B4-BE49-F238E27FC236}">
                <a16:creationId xmlns:a16="http://schemas.microsoft.com/office/drawing/2014/main" id="{0E591FBC-6175-4302-957F-175B20CEBB3C}"/>
              </a:ext>
            </a:extLst>
          </p:cNvPr>
          <p:cNvSpPr txBox="1"/>
          <p:nvPr/>
        </p:nvSpPr>
        <p:spPr>
          <a:xfrm>
            <a:off x="5652120" y="5926144"/>
            <a:ext cx="1338828" cy="369332"/>
          </a:xfrm>
          <a:prstGeom prst="rect">
            <a:avLst/>
          </a:prstGeom>
          <a:noFill/>
        </p:spPr>
        <p:txBody>
          <a:bodyPr wrap="none" rtlCol="0">
            <a:spAutoFit/>
          </a:bodyPr>
          <a:lstStyle/>
          <a:p>
            <a:r>
              <a:rPr lang="zh-CN" altLang="en-US" dirty="0"/>
              <a:t>等离子切割</a:t>
            </a:r>
          </a:p>
        </p:txBody>
      </p:sp>
      <p:sp>
        <p:nvSpPr>
          <p:cNvPr id="9" name="Rectangle 4">
            <a:extLst>
              <a:ext uri="{FF2B5EF4-FFF2-40B4-BE49-F238E27FC236}">
                <a16:creationId xmlns:a16="http://schemas.microsoft.com/office/drawing/2014/main" id="{D5CA3F34-352A-4AFC-8271-756747F435C9}"/>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
        <p:nvSpPr>
          <p:cNvPr id="3" name="灯片编号占位符 2">
            <a:extLst>
              <a:ext uri="{FF2B5EF4-FFF2-40B4-BE49-F238E27FC236}">
                <a16:creationId xmlns:a16="http://schemas.microsoft.com/office/drawing/2014/main" id="{F06324E2-86AE-4D37-BE53-5D287C5CFEA3}"/>
              </a:ext>
            </a:extLst>
          </p:cNvPr>
          <p:cNvSpPr>
            <a:spLocks noGrp="1"/>
          </p:cNvSpPr>
          <p:nvPr>
            <p:ph type="sldNum" sz="quarter" idx="12"/>
          </p:nvPr>
        </p:nvSpPr>
        <p:spPr/>
        <p:txBody>
          <a:bodyPr/>
          <a:lstStyle/>
          <a:p>
            <a:fld id="{A379167F-0E9D-4B64-BC75-927482D095DB}" type="slidenum">
              <a:rPr lang="zh-CN" altLang="en-US" smtClean="0"/>
              <a:t>55</a:t>
            </a:fld>
            <a:endParaRPr lang="zh-CN" altLang="en-US"/>
          </a:p>
        </p:txBody>
      </p:sp>
    </p:spTree>
    <p:extLst>
      <p:ext uri="{BB962C8B-B14F-4D97-AF65-F5344CB8AC3E}">
        <p14:creationId xmlns:p14="http://schemas.microsoft.com/office/powerpoint/2010/main" val="99003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Oval 3" descr="花岗岩"/>
          <p:cNvSpPr>
            <a:spLocks noChangeArrowheads="1"/>
          </p:cNvSpPr>
          <p:nvPr/>
        </p:nvSpPr>
        <p:spPr bwMode="auto">
          <a:xfrm>
            <a:off x="971600" y="1340768"/>
            <a:ext cx="7127875" cy="3527425"/>
          </a:xfrm>
          <a:prstGeom prst="ellipse">
            <a:avLst/>
          </a:prstGeom>
          <a:blipFill dpi="0" rotWithShape="1">
            <a:blip r:embed="rId2"/>
            <a:srcRect/>
            <a:tile tx="0" ty="0" sx="100000" sy="100000" flip="none" algn="tl"/>
          </a:blipFill>
          <a:ln w="1905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4000" b="1" dirty="0">
                <a:solidFill>
                  <a:srgbClr val="FC3A3A"/>
                </a:solidFill>
                <a:effectLst>
                  <a:outerShdw blurRad="38100" dist="38100" dir="2700000" algn="tl">
                    <a:srgbClr val="000000"/>
                  </a:outerShdw>
                </a:effectLst>
                <a:ea typeface="宋体" pitchFamily="2" charset="-122"/>
              </a:rPr>
              <a:t>服务机器人</a:t>
            </a:r>
          </a:p>
        </p:txBody>
      </p:sp>
      <p:sp>
        <p:nvSpPr>
          <p:cNvPr id="4" name="Rectangle 4">
            <a:extLst>
              <a:ext uri="{FF2B5EF4-FFF2-40B4-BE49-F238E27FC236}">
                <a16:creationId xmlns:a16="http://schemas.microsoft.com/office/drawing/2014/main" id="{0E58EA51-A404-4607-9DB0-5666BA8FD03A}"/>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1D5CED9B-2BA3-4001-8DB0-2E099AE43BEF}"/>
              </a:ext>
            </a:extLst>
          </p:cNvPr>
          <p:cNvSpPr>
            <a:spLocks noGrp="1"/>
          </p:cNvSpPr>
          <p:nvPr>
            <p:ph type="sldNum" sz="quarter" idx="12"/>
          </p:nvPr>
        </p:nvSpPr>
        <p:spPr/>
        <p:txBody>
          <a:bodyPr/>
          <a:lstStyle/>
          <a:p>
            <a:fld id="{A379167F-0E9D-4B64-BC75-927482D095DB}" type="slidenum">
              <a:rPr lang="zh-CN" altLang="en-US" smtClean="0"/>
              <a:t>56</a:t>
            </a:fld>
            <a:endParaRPr lang="zh-CN" altLang="en-US"/>
          </a:p>
        </p:txBody>
      </p:sp>
    </p:spTree>
    <p:extLst>
      <p:ext uri="{BB962C8B-B14F-4D97-AF65-F5344CB8AC3E}">
        <p14:creationId xmlns:p14="http://schemas.microsoft.com/office/powerpoint/2010/main" val="1715741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7BFBECE-F2D7-4411-B3B6-210178C4E270}"/>
              </a:ext>
            </a:extLst>
          </p:cNvPr>
          <p:cNvSpPr>
            <a:spLocks noGrp="1"/>
          </p:cNvSpPr>
          <p:nvPr>
            <p:ph type="sldNum" sz="quarter" idx="10"/>
          </p:nvPr>
        </p:nvSpPr>
        <p:spPr/>
        <p:txBody>
          <a:bodyPr/>
          <a:lstStyle/>
          <a:p>
            <a:fld id="{68F0B140-558C-4F46-AD9B-69F064F1DFCF}" type="slidenum">
              <a:rPr lang="ja-JP" altLang="en-US"/>
              <a:pPr/>
              <a:t>57</a:t>
            </a:fld>
            <a:endParaRPr lang="en-US" altLang="ja-JP"/>
          </a:p>
        </p:txBody>
      </p:sp>
      <p:sp>
        <p:nvSpPr>
          <p:cNvPr id="772098" name="Rectangle 2">
            <a:extLst>
              <a:ext uri="{FF2B5EF4-FFF2-40B4-BE49-F238E27FC236}">
                <a16:creationId xmlns:a16="http://schemas.microsoft.com/office/drawing/2014/main" id="{048F0EF2-3E68-479F-B1C4-5A091CE2D091}"/>
              </a:ext>
            </a:extLst>
          </p:cNvPr>
          <p:cNvSpPr>
            <a:spLocks noGrp="1" noChangeArrowheads="1"/>
          </p:cNvSpPr>
          <p:nvPr>
            <p:ph type="body" idx="1"/>
          </p:nvPr>
        </p:nvSpPr>
        <p:spPr>
          <a:xfrm>
            <a:off x="457200" y="1628800"/>
            <a:ext cx="8359775" cy="5400675"/>
          </a:xfrm>
        </p:spPr>
        <p:txBody>
          <a:bodyPr/>
          <a:lstStyle/>
          <a:p>
            <a:r>
              <a:rPr lang="zh-CN" altLang="en-US" sz="2400" dirty="0">
                <a:ea typeface="华文宋体" panose="02010600040101010101" pitchFamily="2" charset="-122"/>
              </a:rPr>
              <a:t>机器人技术不仅在工农业生产、科学探索中得到了广泛应用，也逐渐渗透到人们的日常生活领域，服务机器人就是这类机器人的一个总称。</a:t>
            </a:r>
            <a:endParaRPr lang="zh-CN" altLang="zh-CN" sz="2400" dirty="0">
              <a:ea typeface="华文宋体" panose="02010600040101010101" pitchFamily="2" charset="-122"/>
            </a:endParaRPr>
          </a:p>
          <a:p>
            <a:r>
              <a:rPr lang="zh-CN" altLang="en-US" sz="2400" dirty="0">
                <a:ea typeface="华文宋体" panose="02010600040101010101" pitchFamily="2" charset="-122"/>
              </a:rPr>
              <a:t>国际机器人联合会给服务机器人的一个初步定义是，一种以自主或半自主方式运行，能为人类的生活、康复提供服务的机器人，或者是能对设备运行进行维护的一类机器人。</a:t>
            </a:r>
            <a:endParaRPr lang="en-US" altLang="zh-CN" sz="2400" dirty="0">
              <a:ea typeface="华文宋体" panose="02010600040101010101" pitchFamily="2" charset="-122"/>
            </a:endParaRPr>
          </a:p>
          <a:p>
            <a:r>
              <a:rPr lang="zh-CN" altLang="en-US" sz="2400" dirty="0">
                <a:ea typeface="华文宋体" panose="02010600040101010101" pitchFamily="2" charset="-122"/>
              </a:rPr>
              <a:t>尽管服务机器人的起步较晚，但应用前景十分广泛，目前主要应用在清洁、护理、执勤、救援、娱乐、和代替人对设备维护保养等场合。</a:t>
            </a:r>
            <a:endParaRPr lang="zh-CN" altLang="zh-CN" sz="2400" dirty="0">
              <a:ea typeface="华文宋体" panose="02010600040101010101" pitchFamily="2" charset="-122"/>
            </a:endParaRPr>
          </a:p>
          <a:p>
            <a:endParaRPr lang="zh-CN" altLang="en-US" sz="2400" dirty="0">
              <a:ea typeface="华文宋体" panose="02010600040101010101" pitchFamily="2" charset="-122"/>
            </a:endParaRPr>
          </a:p>
        </p:txBody>
      </p:sp>
      <p:sp>
        <p:nvSpPr>
          <p:cNvPr id="3" name="标题 2">
            <a:extLst>
              <a:ext uri="{FF2B5EF4-FFF2-40B4-BE49-F238E27FC236}">
                <a16:creationId xmlns:a16="http://schemas.microsoft.com/office/drawing/2014/main" id="{D7F601E1-5969-484E-BD46-9B9CBB6715C2}"/>
              </a:ext>
            </a:extLst>
          </p:cNvPr>
          <p:cNvSpPr>
            <a:spLocks noGrp="1"/>
          </p:cNvSpPr>
          <p:nvPr>
            <p:ph type="title"/>
          </p:nvPr>
        </p:nvSpPr>
        <p:spPr/>
        <p:txBody>
          <a:bodyPr/>
          <a:lstStyle/>
          <a:p>
            <a:r>
              <a:rPr lang="zh-CN" altLang="en-US" dirty="0"/>
              <a:t>服务机器人定义</a:t>
            </a:r>
          </a:p>
        </p:txBody>
      </p:sp>
      <p:sp>
        <p:nvSpPr>
          <p:cNvPr id="9" name="Rectangle 4">
            <a:extLst>
              <a:ext uri="{FF2B5EF4-FFF2-40B4-BE49-F238E27FC236}">
                <a16:creationId xmlns:a16="http://schemas.microsoft.com/office/drawing/2014/main" id="{45C02992-71B2-417D-A913-08911E1D4BFE}"/>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Tree>
    <p:extLst>
      <p:ext uri="{BB962C8B-B14F-4D97-AF65-F5344CB8AC3E}">
        <p14:creationId xmlns:p14="http://schemas.microsoft.com/office/powerpoint/2010/main" val="16613782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3">
            <a:extLst>
              <a:ext uri="{FF2B5EF4-FFF2-40B4-BE49-F238E27FC236}">
                <a16:creationId xmlns:a16="http://schemas.microsoft.com/office/drawing/2014/main" id="{E036C788-A84D-43D9-9CAF-4BB7EDC45FD5}"/>
              </a:ext>
            </a:extLst>
          </p:cNvPr>
          <p:cNvSpPr>
            <a:spLocks noGrp="1"/>
          </p:cNvSpPr>
          <p:nvPr>
            <p:ph type="sldNum" sz="quarter" idx="10"/>
          </p:nvPr>
        </p:nvSpPr>
        <p:spPr/>
        <p:txBody>
          <a:bodyPr/>
          <a:lstStyle/>
          <a:p>
            <a:fld id="{339963D0-57E5-40D5-8756-BA24467B20F3}" type="slidenum">
              <a:rPr lang="ja-JP" altLang="en-US"/>
              <a:pPr/>
              <a:t>58</a:t>
            </a:fld>
            <a:endParaRPr lang="en-US" altLang="ja-JP"/>
          </a:p>
        </p:txBody>
      </p:sp>
      <p:pic>
        <p:nvPicPr>
          <p:cNvPr id="823307" name="Picture 11" descr="http://www.iweihai.cn/images/2008/07/48884/02.jpg">
            <a:extLst>
              <a:ext uri="{FF2B5EF4-FFF2-40B4-BE49-F238E27FC236}">
                <a16:creationId xmlns:a16="http://schemas.microsoft.com/office/drawing/2014/main" id="{EC6EE957-A6CA-4F65-82D6-8009D474776F}"/>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34566" y="2482850"/>
            <a:ext cx="4762500" cy="3352800"/>
          </a:xfrm>
          <a:prstGeom prst="rect">
            <a:avLst/>
          </a:prstGeom>
          <a:noFill/>
          <a:extLst>
            <a:ext uri="{909E8E84-426E-40DD-AFC4-6F175D3DCCD1}">
              <a14:hiddenFill xmlns:a14="http://schemas.microsoft.com/office/drawing/2010/main">
                <a:solidFill>
                  <a:srgbClr val="FFFFFF"/>
                </a:solidFill>
              </a14:hiddenFill>
            </a:ext>
          </a:extLst>
        </p:spPr>
      </p:pic>
      <p:sp>
        <p:nvSpPr>
          <p:cNvPr id="823304" name="AutoShape 8">
            <a:extLst>
              <a:ext uri="{FF2B5EF4-FFF2-40B4-BE49-F238E27FC236}">
                <a16:creationId xmlns:a16="http://schemas.microsoft.com/office/drawing/2014/main" id="{B95EEC26-7D93-4482-A75A-A2636765D923}"/>
              </a:ext>
            </a:extLst>
          </p:cNvPr>
          <p:cNvSpPr>
            <a:spLocks noChangeAspect="1" noChangeArrowheads="1"/>
          </p:cNvSpPr>
          <p:nvPr/>
        </p:nvSpPr>
        <p:spPr bwMode="auto">
          <a:xfrm>
            <a:off x="-90488" y="833438"/>
            <a:ext cx="2895601" cy="314325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3309" name="Rectangle 13">
            <a:extLst>
              <a:ext uri="{FF2B5EF4-FFF2-40B4-BE49-F238E27FC236}">
                <a16:creationId xmlns:a16="http://schemas.microsoft.com/office/drawing/2014/main" id="{C33A6AD9-D880-4B9C-A5FF-52CD80AE105C}"/>
              </a:ext>
            </a:extLst>
          </p:cNvPr>
          <p:cNvSpPr>
            <a:spLocks noChangeArrowheads="1"/>
          </p:cNvSpPr>
          <p:nvPr/>
        </p:nvSpPr>
        <p:spPr bwMode="auto">
          <a:xfrm>
            <a:off x="-90488" y="787400"/>
            <a:ext cx="184151"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0"/>
              </a:spcBef>
              <a:buClrTx/>
              <a:buFontTx/>
              <a:buNone/>
            </a:pPr>
            <a:br>
              <a:rPr lang="en-US" altLang="zh-CN" sz="1000" b="0">
                <a:solidFill>
                  <a:schemeClr val="tx1"/>
                </a:solidFill>
                <a:latin typeface="Times New Roman" panose="02020603050405020304" pitchFamily="18" charset="0"/>
                <a:ea typeface="ˎ̥" charset="0"/>
                <a:cs typeface="宋体" panose="02010600030101010101" pitchFamily="2" charset="-122"/>
              </a:rPr>
            </a:br>
            <a:endParaRPr lang="en-US" altLang="zh-CN" sz="1800" b="0">
              <a:solidFill>
                <a:schemeClr val="tx1"/>
              </a:solidFill>
              <a:ea typeface="ˎ̥" charset="0"/>
              <a:cs typeface="宋体" panose="02010600030101010101" pitchFamily="2" charset="-122"/>
            </a:endParaRPr>
          </a:p>
        </p:txBody>
      </p:sp>
      <p:sp>
        <p:nvSpPr>
          <p:cNvPr id="823310" name="Rectangle 14">
            <a:extLst>
              <a:ext uri="{FF2B5EF4-FFF2-40B4-BE49-F238E27FC236}">
                <a16:creationId xmlns:a16="http://schemas.microsoft.com/office/drawing/2014/main" id="{5A7A0617-361E-4DEF-85DD-523CD1FBA134}"/>
              </a:ext>
            </a:extLst>
          </p:cNvPr>
          <p:cNvSpPr>
            <a:spLocks noChangeArrowheads="1"/>
          </p:cNvSpPr>
          <p:nvPr/>
        </p:nvSpPr>
        <p:spPr bwMode="auto">
          <a:xfrm>
            <a:off x="-90488" y="787400"/>
            <a:ext cx="184151"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0"/>
              </a:spcBef>
              <a:buClrTx/>
              <a:buFontTx/>
              <a:buNone/>
            </a:pPr>
            <a:br>
              <a:rPr lang="en-US" altLang="zh-CN" sz="1000" b="0">
                <a:solidFill>
                  <a:schemeClr val="tx1"/>
                </a:solidFill>
                <a:latin typeface="Times New Roman" panose="02020603050405020304" pitchFamily="18" charset="0"/>
                <a:ea typeface="ˎ̥" charset="0"/>
                <a:cs typeface="宋体" panose="02010600030101010101" pitchFamily="2" charset="-122"/>
              </a:rPr>
            </a:br>
            <a:endParaRPr lang="en-US" altLang="zh-CN" sz="1800" b="0">
              <a:solidFill>
                <a:schemeClr val="tx1"/>
              </a:solidFill>
              <a:ea typeface="ˎ̥" charset="0"/>
              <a:cs typeface="宋体" panose="02010600030101010101" pitchFamily="2" charset="-122"/>
            </a:endParaRPr>
          </a:p>
        </p:txBody>
      </p:sp>
      <p:sp>
        <p:nvSpPr>
          <p:cNvPr id="823311" name="Rectangle 15">
            <a:extLst>
              <a:ext uri="{FF2B5EF4-FFF2-40B4-BE49-F238E27FC236}">
                <a16:creationId xmlns:a16="http://schemas.microsoft.com/office/drawing/2014/main" id="{9D54F7FD-B105-491A-A765-A19AF823B5A7}"/>
              </a:ext>
            </a:extLst>
          </p:cNvPr>
          <p:cNvSpPr>
            <a:spLocks noChangeArrowheads="1"/>
          </p:cNvSpPr>
          <p:nvPr/>
        </p:nvSpPr>
        <p:spPr bwMode="auto">
          <a:xfrm>
            <a:off x="-90488" y="787400"/>
            <a:ext cx="184151"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0"/>
              </a:spcBef>
              <a:buClrTx/>
              <a:buFontTx/>
              <a:buNone/>
            </a:pPr>
            <a:br>
              <a:rPr lang="en-US" altLang="zh-CN" sz="1000" b="0">
                <a:solidFill>
                  <a:schemeClr val="tx1"/>
                </a:solidFill>
                <a:latin typeface="Times New Roman" panose="02020603050405020304" pitchFamily="18" charset="0"/>
                <a:ea typeface="ˎ̥" charset="0"/>
                <a:cs typeface="宋体" panose="02010600030101010101" pitchFamily="2" charset="-122"/>
              </a:rPr>
            </a:br>
            <a:endParaRPr lang="en-US" altLang="zh-CN" sz="1800" b="0">
              <a:solidFill>
                <a:schemeClr val="tx1"/>
              </a:solidFill>
              <a:ea typeface="ˎ̥" charset="0"/>
              <a:cs typeface="宋体" panose="02010600030101010101" pitchFamily="2" charset="-122"/>
            </a:endParaRPr>
          </a:p>
        </p:txBody>
      </p:sp>
      <p:sp>
        <p:nvSpPr>
          <p:cNvPr id="823312" name="Rectangle 16">
            <a:extLst>
              <a:ext uri="{FF2B5EF4-FFF2-40B4-BE49-F238E27FC236}">
                <a16:creationId xmlns:a16="http://schemas.microsoft.com/office/drawing/2014/main" id="{CC0099C2-1687-4BD3-969E-2B82E9FF5B5A}"/>
              </a:ext>
            </a:extLst>
          </p:cNvPr>
          <p:cNvSpPr>
            <a:spLocks noChangeArrowheads="1"/>
          </p:cNvSpPr>
          <p:nvPr/>
        </p:nvSpPr>
        <p:spPr bwMode="auto">
          <a:xfrm>
            <a:off x="-90488" y="787400"/>
            <a:ext cx="184151"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0"/>
              </a:spcBef>
              <a:buClrTx/>
              <a:buFontTx/>
              <a:buNone/>
            </a:pPr>
            <a:br>
              <a:rPr lang="en-US" altLang="zh-CN" sz="1000" b="0">
                <a:solidFill>
                  <a:schemeClr val="tx1"/>
                </a:solidFill>
                <a:latin typeface="Times New Roman" panose="02020603050405020304" pitchFamily="18" charset="0"/>
                <a:ea typeface="ˎ̥" charset="0"/>
                <a:cs typeface="宋体" panose="02010600030101010101" pitchFamily="2" charset="-122"/>
              </a:rPr>
            </a:br>
            <a:endParaRPr lang="en-US" altLang="zh-CN" sz="1800" b="0">
              <a:solidFill>
                <a:schemeClr val="tx1"/>
              </a:solidFill>
              <a:ea typeface="ˎ̥" charset="0"/>
              <a:cs typeface="宋体" panose="02010600030101010101" pitchFamily="2" charset="-122"/>
            </a:endParaRPr>
          </a:p>
        </p:txBody>
      </p:sp>
      <p:sp>
        <p:nvSpPr>
          <p:cNvPr id="823313" name="Rectangle 17">
            <a:extLst>
              <a:ext uri="{FF2B5EF4-FFF2-40B4-BE49-F238E27FC236}">
                <a16:creationId xmlns:a16="http://schemas.microsoft.com/office/drawing/2014/main" id="{197DCF36-1DFB-44A8-A71B-AF2F644E4EEE}"/>
              </a:ext>
            </a:extLst>
          </p:cNvPr>
          <p:cNvSpPr>
            <a:spLocks noChangeArrowheads="1"/>
          </p:cNvSpPr>
          <p:nvPr/>
        </p:nvSpPr>
        <p:spPr bwMode="auto">
          <a:xfrm>
            <a:off x="-90488" y="787400"/>
            <a:ext cx="184151"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0"/>
              </a:spcBef>
              <a:buClrTx/>
              <a:buFontTx/>
              <a:buNone/>
            </a:pPr>
            <a:br>
              <a:rPr lang="en-US" altLang="zh-CN" sz="1000" b="0">
                <a:solidFill>
                  <a:schemeClr val="tx1"/>
                </a:solidFill>
                <a:latin typeface="Times New Roman" panose="02020603050405020304" pitchFamily="18" charset="0"/>
                <a:ea typeface="ˎ̥" charset="0"/>
                <a:cs typeface="宋体" panose="02010600030101010101" pitchFamily="2" charset="-122"/>
              </a:rPr>
            </a:br>
            <a:endParaRPr lang="en-US" altLang="zh-CN" sz="1800" b="0">
              <a:solidFill>
                <a:schemeClr val="tx1"/>
              </a:solidFill>
              <a:ea typeface="ˎ̥" charset="0"/>
              <a:cs typeface="宋体" panose="02010600030101010101" pitchFamily="2" charset="-122"/>
            </a:endParaRPr>
          </a:p>
        </p:txBody>
      </p:sp>
      <p:sp>
        <p:nvSpPr>
          <p:cNvPr id="823325" name="Rectangle 29">
            <a:extLst>
              <a:ext uri="{FF2B5EF4-FFF2-40B4-BE49-F238E27FC236}">
                <a16:creationId xmlns:a16="http://schemas.microsoft.com/office/drawing/2014/main" id="{1A0425FC-3FD1-4BE6-B280-29F922A781A0}"/>
              </a:ext>
            </a:extLst>
          </p:cNvPr>
          <p:cNvSpPr>
            <a:spLocks noGrp="1" noChangeArrowheads="1"/>
          </p:cNvSpPr>
          <p:nvPr>
            <p:ph type="body" idx="1"/>
          </p:nvPr>
        </p:nvSpPr>
        <p:spPr>
          <a:noFill/>
          <a:ln/>
        </p:spPr>
        <p:txBody>
          <a:bodyPr/>
          <a:lstStyle/>
          <a:p>
            <a:r>
              <a:rPr lang="en-US" altLang="zh-CN" dirty="0"/>
              <a:t>2008</a:t>
            </a:r>
            <a:r>
              <a:rPr lang="zh-CN" altLang="en-US" dirty="0"/>
              <a:t>奥运福娃机器人</a:t>
            </a:r>
          </a:p>
        </p:txBody>
      </p:sp>
      <p:sp>
        <p:nvSpPr>
          <p:cNvPr id="14" name="标题 2">
            <a:extLst>
              <a:ext uri="{FF2B5EF4-FFF2-40B4-BE49-F238E27FC236}">
                <a16:creationId xmlns:a16="http://schemas.microsoft.com/office/drawing/2014/main" id="{750B8B45-460E-4111-8A5B-A45EF3E12567}"/>
              </a:ext>
            </a:extLst>
          </p:cNvPr>
          <p:cNvSpPr>
            <a:spLocks noGrp="1"/>
          </p:cNvSpPr>
          <p:nvPr>
            <p:ph type="title"/>
          </p:nvPr>
        </p:nvSpPr>
        <p:spPr>
          <a:xfrm>
            <a:off x="457200" y="274638"/>
            <a:ext cx="8229600" cy="1143000"/>
          </a:xfrm>
        </p:spPr>
        <p:txBody>
          <a:bodyPr/>
          <a:lstStyle/>
          <a:p>
            <a:r>
              <a:rPr lang="zh-CN" altLang="en-US" dirty="0"/>
              <a:t>迎宾机器人</a:t>
            </a:r>
          </a:p>
        </p:txBody>
      </p:sp>
      <p:pic>
        <p:nvPicPr>
          <p:cNvPr id="15" name="Picture 2" descr="17">
            <a:extLst>
              <a:ext uri="{FF2B5EF4-FFF2-40B4-BE49-F238E27FC236}">
                <a16:creationId xmlns:a16="http://schemas.microsoft.com/office/drawing/2014/main" id="{5EE53720-A571-4F5F-B2B1-2B2CB957B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508104" y="1740992"/>
            <a:ext cx="3338513" cy="4176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Rectangle 4">
            <a:extLst>
              <a:ext uri="{FF2B5EF4-FFF2-40B4-BE49-F238E27FC236}">
                <a16:creationId xmlns:a16="http://schemas.microsoft.com/office/drawing/2014/main" id="{D22345AC-B297-44C8-A430-FC18E4ADEDC5}"/>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Tree>
    <p:extLst>
      <p:ext uri="{BB962C8B-B14F-4D97-AF65-F5344CB8AC3E}">
        <p14:creationId xmlns:p14="http://schemas.microsoft.com/office/powerpoint/2010/main" val="3185034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a:extLst>
              <a:ext uri="{FF2B5EF4-FFF2-40B4-BE49-F238E27FC236}">
                <a16:creationId xmlns:a16="http://schemas.microsoft.com/office/drawing/2014/main" id="{FC0623F7-042C-4AE4-9E21-5673C118D2BD}"/>
              </a:ext>
            </a:extLst>
          </p:cNvPr>
          <p:cNvSpPr>
            <a:spLocks noGrp="1"/>
          </p:cNvSpPr>
          <p:nvPr>
            <p:ph type="sldNum" sz="quarter" idx="10"/>
          </p:nvPr>
        </p:nvSpPr>
        <p:spPr/>
        <p:txBody>
          <a:bodyPr/>
          <a:lstStyle/>
          <a:p>
            <a:fld id="{287C34DE-7689-4921-8A0F-0D9EE7CBE0D0}" type="slidenum">
              <a:rPr lang="ja-JP" altLang="en-US"/>
              <a:pPr/>
              <a:t>59</a:t>
            </a:fld>
            <a:endParaRPr lang="en-US" altLang="ja-JP"/>
          </a:p>
        </p:txBody>
      </p:sp>
      <p:pic>
        <p:nvPicPr>
          <p:cNvPr id="9" name="Picture 5" descr="Snap5">
            <a:extLst>
              <a:ext uri="{FF2B5EF4-FFF2-40B4-BE49-F238E27FC236}">
                <a16:creationId xmlns:a16="http://schemas.microsoft.com/office/drawing/2014/main" id="{3A60AF11-A40A-4D51-9680-A7C8619D9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49" y="1675830"/>
            <a:ext cx="8861902" cy="4680520"/>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2">
            <a:extLst>
              <a:ext uri="{FF2B5EF4-FFF2-40B4-BE49-F238E27FC236}">
                <a16:creationId xmlns:a16="http://schemas.microsoft.com/office/drawing/2014/main" id="{72D220C3-9BC9-4628-9F0B-3BC27B0D6C7F}"/>
              </a:ext>
            </a:extLst>
          </p:cNvPr>
          <p:cNvSpPr>
            <a:spLocks noGrp="1"/>
          </p:cNvSpPr>
          <p:nvPr>
            <p:ph type="title"/>
          </p:nvPr>
        </p:nvSpPr>
        <p:spPr>
          <a:xfrm>
            <a:off x="457200" y="274638"/>
            <a:ext cx="8229600" cy="1143000"/>
          </a:xfrm>
        </p:spPr>
        <p:txBody>
          <a:bodyPr/>
          <a:lstStyle/>
          <a:p>
            <a:r>
              <a:rPr lang="zh-CN" altLang="en-US" dirty="0"/>
              <a:t>娱乐机器人</a:t>
            </a:r>
          </a:p>
        </p:txBody>
      </p:sp>
      <p:sp>
        <p:nvSpPr>
          <p:cNvPr id="12" name="Rectangle 4">
            <a:extLst>
              <a:ext uri="{FF2B5EF4-FFF2-40B4-BE49-F238E27FC236}">
                <a16:creationId xmlns:a16="http://schemas.microsoft.com/office/drawing/2014/main" id="{3D010A72-11F7-402F-9C0F-46CADF426C3A}"/>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Tree>
    <p:extLst>
      <p:ext uri="{BB962C8B-B14F-4D97-AF65-F5344CB8AC3E}">
        <p14:creationId xmlns:p14="http://schemas.microsoft.com/office/powerpoint/2010/main" val="55176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第一条机器人生产线</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716936"/>
            <a:ext cx="5602190"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444208" y="2060848"/>
            <a:ext cx="2376264" cy="2677656"/>
          </a:xfrm>
          <a:prstGeom prst="rect">
            <a:avLst/>
          </a:prstGeom>
          <a:noFill/>
        </p:spPr>
        <p:txBody>
          <a:bodyPr wrap="square" rtlCol="0">
            <a:spAutoFit/>
          </a:bodyPr>
          <a:lstStyle/>
          <a:p>
            <a:r>
              <a:rPr lang="zh-CN" altLang="en-US" sz="2400" dirty="0"/>
              <a:t>这些机器人使</a:t>
            </a:r>
            <a:r>
              <a:rPr lang="en-US" altLang="zh-CN" sz="2400" dirty="0"/>
              <a:t>90%</a:t>
            </a:r>
            <a:r>
              <a:rPr lang="zh-CN" altLang="en-US" sz="2400" dirty="0"/>
              <a:t>的点焊任务实现了自动化，而之前仅有</a:t>
            </a:r>
            <a:r>
              <a:rPr lang="en-US" altLang="zh-CN" sz="2400" dirty="0"/>
              <a:t>40%</a:t>
            </a:r>
            <a:r>
              <a:rPr lang="zh-CN" altLang="en-US" sz="2400" dirty="0"/>
              <a:t>能够实现自动焊接，剩下的手工完成。</a:t>
            </a:r>
          </a:p>
        </p:txBody>
      </p:sp>
      <p:sp>
        <p:nvSpPr>
          <p:cNvPr id="5" name="TextBox 4"/>
          <p:cNvSpPr txBox="1"/>
          <p:nvPr/>
        </p:nvSpPr>
        <p:spPr>
          <a:xfrm>
            <a:off x="588308" y="5649530"/>
            <a:ext cx="7884210" cy="369332"/>
          </a:xfrm>
          <a:prstGeom prst="rect">
            <a:avLst/>
          </a:prstGeom>
          <a:noFill/>
        </p:spPr>
        <p:txBody>
          <a:bodyPr wrap="none" rtlCol="0">
            <a:spAutoFit/>
          </a:bodyPr>
          <a:lstStyle/>
          <a:p>
            <a:r>
              <a:rPr lang="zh-CN" altLang="en-US" dirty="0"/>
              <a:t>通用汽车</a:t>
            </a:r>
            <a:r>
              <a:rPr lang="en-US" altLang="zh-CN" dirty="0"/>
              <a:t>LORDSTOWN</a:t>
            </a:r>
            <a:r>
              <a:rPr lang="zh-CN" altLang="en-US" dirty="0"/>
              <a:t>总装厂点焊机器人生产线（</a:t>
            </a:r>
            <a:r>
              <a:rPr lang="en-US" altLang="zh-CN" dirty="0"/>
              <a:t>1969</a:t>
            </a:r>
            <a:r>
              <a:rPr lang="zh-CN" altLang="en-US" dirty="0"/>
              <a:t>，共用了</a:t>
            </a:r>
            <a:r>
              <a:rPr lang="en-US" altLang="zh-CN" dirty="0"/>
              <a:t>21</a:t>
            </a:r>
            <a:r>
              <a:rPr lang="zh-CN" altLang="en-US" dirty="0"/>
              <a:t>台机器人）</a:t>
            </a:r>
          </a:p>
        </p:txBody>
      </p:sp>
      <p:sp>
        <p:nvSpPr>
          <p:cNvPr id="6" name="Rectangle 4">
            <a:extLst>
              <a:ext uri="{FF2B5EF4-FFF2-40B4-BE49-F238E27FC236}">
                <a16:creationId xmlns:a16="http://schemas.microsoft.com/office/drawing/2014/main" id="{B9A4EF9E-7BD5-4135-B533-1F2DAEB57C4D}"/>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1.1</a:t>
            </a:r>
            <a:r>
              <a:rPr lang="zh-CN" altLang="en-US" i="1" dirty="0">
                <a:latin typeface="宋体" charset="-122"/>
                <a:ea typeface="宋体" charset="-122"/>
              </a:rPr>
              <a:t> 发展历程</a:t>
            </a:r>
            <a:endParaRPr kumimoji="0" lang="zh-CN" altLang="en-US" i="1" dirty="0">
              <a:latin typeface="宋体" charset="-122"/>
              <a:ea typeface="宋体" charset="-122"/>
            </a:endParaRPr>
          </a:p>
        </p:txBody>
      </p:sp>
      <p:sp>
        <p:nvSpPr>
          <p:cNvPr id="3" name="灯片编号占位符 2">
            <a:extLst>
              <a:ext uri="{FF2B5EF4-FFF2-40B4-BE49-F238E27FC236}">
                <a16:creationId xmlns:a16="http://schemas.microsoft.com/office/drawing/2014/main" id="{02CFEE7C-7C93-4ADA-91A3-80CBA0189DCC}"/>
              </a:ext>
            </a:extLst>
          </p:cNvPr>
          <p:cNvSpPr>
            <a:spLocks noGrp="1"/>
          </p:cNvSpPr>
          <p:nvPr>
            <p:ph type="sldNum" sz="quarter" idx="12"/>
          </p:nvPr>
        </p:nvSpPr>
        <p:spPr/>
        <p:txBody>
          <a:bodyPr/>
          <a:lstStyle/>
          <a:p>
            <a:fld id="{A379167F-0E9D-4B64-BC75-927482D095DB}" type="slidenum">
              <a:rPr lang="zh-CN" altLang="en-US" smtClean="0"/>
              <a:t>6</a:t>
            </a:fld>
            <a:endParaRPr lang="zh-CN" altLang="en-US"/>
          </a:p>
        </p:txBody>
      </p:sp>
    </p:spTree>
    <p:extLst>
      <p:ext uri="{BB962C8B-B14F-4D97-AF65-F5344CB8AC3E}">
        <p14:creationId xmlns:p14="http://schemas.microsoft.com/office/powerpoint/2010/main" val="33214655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170" name="Picture 2" descr="f12">
            <a:extLst>
              <a:ext uri="{FF2B5EF4-FFF2-40B4-BE49-F238E27FC236}">
                <a16:creationId xmlns:a16="http://schemas.microsoft.com/office/drawing/2014/main" id="{79970E5A-9469-43D2-BEC2-816E593631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433762"/>
            <a:ext cx="2370362" cy="3001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75171" name="Picture 3" descr="f13">
            <a:extLst>
              <a:ext uri="{FF2B5EF4-FFF2-40B4-BE49-F238E27FC236}">
                <a16:creationId xmlns:a16="http://schemas.microsoft.com/office/drawing/2014/main" id="{8480C6EF-631D-4639-B93B-0ED22E29EF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3675" y="1447800"/>
            <a:ext cx="2324778" cy="3001888"/>
          </a:xfrm>
          <a:prstGeom prst="rect">
            <a:avLst/>
          </a:prstGeom>
          <a:noFill/>
          <a:extLst>
            <a:ext uri="{909E8E84-426E-40DD-AFC4-6F175D3DCCD1}">
              <a14:hiddenFill xmlns:a14="http://schemas.microsoft.com/office/drawing/2010/main">
                <a:solidFill>
                  <a:srgbClr val="FFFFFF"/>
                </a:solidFill>
              </a14:hiddenFill>
            </a:ext>
          </a:extLst>
        </p:spPr>
      </p:pic>
      <p:sp>
        <p:nvSpPr>
          <p:cNvPr id="775172" name="Rectangle 4">
            <a:extLst>
              <a:ext uri="{FF2B5EF4-FFF2-40B4-BE49-F238E27FC236}">
                <a16:creationId xmlns:a16="http://schemas.microsoft.com/office/drawing/2014/main" id="{D67631CB-CF48-4C03-8E49-C48CF8F051B4}"/>
              </a:ext>
            </a:extLst>
          </p:cNvPr>
          <p:cNvSpPr>
            <a:spLocks noChangeArrowheads="1"/>
          </p:cNvSpPr>
          <p:nvPr/>
        </p:nvSpPr>
        <p:spPr bwMode="auto">
          <a:xfrm>
            <a:off x="457200" y="5013176"/>
            <a:ext cx="141577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spAutoFit/>
          </a:bodyPr>
          <a:lstStyle/>
          <a:p>
            <a:pPr eaLnBrk="0" hangingPunct="0">
              <a:lnSpc>
                <a:spcPct val="100000"/>
              </a:lnSpc>
              <a:spcBef>
                <a:spcPct val="50000"/>
              </a:spcBef>
              <a:buClrTx/>
              <a:buFontTx/>
              <a:buNone/>
            </a:pPr>
            <a:r>
              <a:rPr kumimoji="1" lang="zh-CN" altLang="en-US" sz="2400" b="0" dirty="0">
                <a:solidFill>
                  <a:schemeClr val="tx1"/>
                </a:solidFill>
                <a:latin typeface="Times New Roman" panose="02020603050405020304" pitchFamily="18" charset="0"/>
                <a:ea typeface="宋体" panose="02010600030101010101" pitchFamily="2" charset="-122"/>
              </a:rPr>
              <a:t>外墙清洗</a:t>
            </a:r>
          </a:p>
        </p:txBody>
      </p:sp>
      <p:sp>
        <p:nvSpPr>
          <p:cNvPr id="775173" name="Rectangle 5">
            <a:extLst>
              <a:ext uri="{FF2B5EF4-FFF2-40B4-BE49-F238E27FC236}">
                <a16:creationId xmlns:a16="http://schemas.microsoft.com/office/drawing/2014/main" id="{B558BDFF-852C-49FC-9ED3-AADE6C592EC6}"/>
              </a:ext>
            </a:extLst>
          </p:cNvPr>
          <p:cNvSpPr>
            <a:spLocks noChangeArrowheads="1"/>
          </p:cNvSpPr>
          <p:nvPr/>
        </p:nvSpPr>
        <p:spPr bwMode="auto">
          <a:xfrm>
            <a:off x="3491880" y="5013176"/>
            <a:ext cx="141577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spAutoFit/>
          </a:bodyPr>
          <a:lstStyle/>
          <a:p>
            <a:pPr eaLnBrk="0" hangingPunct="0">
              <a:lnSpc>
                <a:spcPct val="100000"/>
              </a:lnSpc>
              <a:spcBef>
                <a:spcPct val="50000"/>
              </a:spcBef>
              <a:buClrTx/>
              <a:buFontTx/>
              <a:buNone/>
            </a:pPr>
            <a:r>
              <a:rPr kumimoji="1" lang="zh-CN" altLang="en-US" sz="2400" b="0" dirty="0">
                <a:solidFill>
                  <a:schemeClr val="tx1"/>
                </a:solidFill>
                <a:latin typeface="Times New Roman" panose="02020603050405020304" pitchFamily="18" charset="0"/>
                <a:ea typeface="宋体" panose="02010600030101010101" pitchFamily="2" charset="-122"/>
              </a:rPr>
              <a:t>玻璃清洗</a:t>
            </a:r>
          </a:p>
        </p:txBody>
      </p:sp>
      <p:sp>
        <p:nvSpPr>
          <p:cNvPr id="9" name="标题 2">
            <a:extLst>
              <a:ext uri="{FF2B5EF4-FFF2-40B4-BE49-F238E27FC236}">
                <a16:creationId xmlns:a16="http://schemas.microsoft.com/office/drawing/2014/main" id="{481C8C7E-8AEF-4708-97CE-CE8E54494918}"/>
              </a:ext>
            </a:extLst>
          </p:cNvPr>
          <p:cNvSpPr>
            <a:spLocks noGrp="1"/>
          </p:cNvSpPr>
          <p:nvPr>
            <p:ph type="title"/>
          </p:nvPr>
        </p:nvSpPr>
        <p:spPr>
          <a:xfrm>
            <a:off x="457200" y="190500"/>
            <a:ext cx="8229600" cy="1143000"/>
          </a:xfrm>
        </p:spPr>
        <p:txBody>
          <a:bodyPr/>
          <a:lstStyle/>
          <a:p>
            <a:r>
              <a:rPr lang="zh-CN" altLang="en-US" dirty="0"/>
              <a:t>清洁机器人</a:t>
            </a:r>
          </a:p>
        </p:txBody>
      </p:sp>
      <p:pic>
        <p:nvPicPr>
          <p:cNvPr id="10" name="Picture 3">
            <a:extLst>
              <a:ext uri="{FF2B5EF4-FFF2-40B4-BE49-F238E27FC236}">
                <a16:creationId xmlns:a16="http://schemas.microsoft.com/office/drawing/2014/main" id="{3330B8D4-A403-49C0-9FAE-2FCEDD66D5DC}"/>
              </a:ext>
            </a:extLst>
          </p:cNvPr>
          <p:cNvPicPr>
            <a:picLocks noGrp="1" noChangeAspect="1" noChangeArrowheads="1"/>
          </p:cNvPicPr>
          <p:nvPr>
            <p:ph sz="quarter" idx="1"/>
          </p:nvPr>
        </p:nvPicPr>
        <p:blipFill rotWithShape="1">
          <a:blip r:embed="rId4">
            <a:extLst>
              <a:ext uri="{28A0092B-C50C-407E-A947-70E740481C1C}">
                <a14:useLocalDpi xmlns:a14="http://schemas.microsoft.com/office/drawing/2010/main" val="0"/>
              </a:ext>
            </a:extLst>
          </a:blip>
          <a:srcRect r="13241"/>
          <a:stretch/>
        </p:blipFill>
        <p:spPr>
          <a:xfrm>
            <a:off x="5193166" y="1433762"/>
            <a:ext cx="3795902" cy="3172396"/>
          </a:xfrm>
          <a:noFill/>
          <a:ln/>
        </p:spPr>
      </p:pic>
      <p:sp>
        <p:nvSpPr>
          <p:cNvPr id="11" name="Rectangle 5">
            <a:extLst>
              <a:ext uri="{FF2B5EF4-FFF2-40B4-BE49-F238E27FC236}">
                <a16:creationId xmlns:a16="http://schemas.microsoft.com/office/drawing/2014/main" id="{C924040B-123F-4266-90AD-8D716FBBB207}"/>
              </a:ext>
            </a:extLst>
          </p:cNvPr>
          <p:cNvSpPr>
            <a:spLocks noChangeArrowheads="1"/>
          </p:cNvSpPr>
          <p:nvPr/>
        </p:nvSpPr>
        <p:spPr bwMode="auto">
          <a:xfrm>
            <a:off x="6300192" y="5013176"/>
            <a:ext cx="141577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spAutoFit/>
          </a:bodyPr>
          <a:lstStyle/>
          <a:p>
            <a:pPr eaLnBrk="0" hangingPunct="0">
              <a:lnSpc>
                <a:spcPct val="100000"/>
              </a:lnSpc>
              <a:spcBef>
                <a:spcPct val="50000"/>
              </a:spcBef>
              <a:buClrTx/>
              <a:buFontTx/>
              <a:buNone/>
            </a:pPr>
            <a:r>
              <a:rPr kumimoji="1" lang="zh-CN" altLang="en-US" sz="2400" dirty="0">
                <a:latin typeface="Times New Roman" panose="02020603050405020304" pitchFamily="18" charset="0"/>
                <a:ea typeface="宋体" panose="02010600030101010101" pitchFamily="2" charset="-122"/>
              </a:rPr>
              <a:t>室内清洁</a:t>
            </a:r>
            <a:endParaRPr kumimoji="1" lang="zh-CN" altLang="en-US" sz="2400" b="0" dirty="0">
              <a:solidFill>
                <a:schemeClr val="tx1"/>
              </a:solidFill>
              <a:latin typeface="Times New Roman" panose="02020603050405020304" pitchFamily="18" charset="0"/>
              <a:ea typeface="宋体" panose="02010600030101010101" pitchFamily="2" charset="-122"/>
            </a:endParaRPr>
          </a:p>
        </p:txBody>
      </p:sp>
      <p:sp>
        <p:nvSpPr>
          <p:cNvPr id="12" name="Rectangle 4">
            <a:extLst>
              <a:ext uri="{FF2B5EF4-FFF2-40B4-BE49-F238E27FC236}">
                <a16:creationId xmlns:a16="http://schemas.microsoft.com/office/drawing/2014/main" id="{09DADAAC-C9CE-4EDE-995D-742932942D17}"/>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026F0F68-758B-454D-85E5-8746D996D56C}"/>
              </a:ext>
            </a:extLst>
          </p:cNvPr>
          <p:cNvSpPr>
            <a:spLocks noGrp="1"/>
          </p:cNvSpPr>
          <p:nvPr>
            <p:ph type="sldNum" sz="quarter" idx="12"/>
          </p:nvPr>
        </p:nvSpPr>
        <p:spPr/>
        <p:txBody>
          <a:bodyPr/>
          <a:lstStyle/>
          <a:p>
            <a:fld id="{A379167F-0E9D-4B64-BC75-927482D095DB}" type="slidenum">
              <a:rPr lang="zh-CN" altLang="en-US" smtClean="0"/>
              <a:t>60</a:t>
            </a:fld>
            <a:endParaRPr lang="zh-CN" altLang="en-US"/>
          </a:p>
        </p:txBody>
      </p:sp>
    </p:spTree>
    <p:extLst>
      <p:ext uri="{BB962C8B-B14F-4D97-AF65-F5344CB8AC3E}">
        <p14:creationId xmlns:p14="http://schemas.microsoft.com/office/powerpoint/2010/main" val="1356675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2" name="Rectangle 4">
            <a:extLst>
              <a:ext uri="{FF2B5EF4-FFF2-40B4-BE49-F238E27FC236}">
                <a16:creationId xmlns:a16="http://schemas.microsoft.com/office/drawing/2014/main" id="{D67631CB-CF48-4C03-8E49-C48CF8F051B4}"/>
              </a:ext>
            </a:extLst>
          </p:cNvPr>
          <p:cNvSpPr>
            <a:spLocks noChangeArrowheads="1"/>
          </p:cNvSpPr>
          <p:nvPr/>
        </p:nvSpPr>
        <p:spPr bwMode="auto">
          <a:xfrm>
            <a:off x="457200" y="5013176"/>
            <a:ext cx="2031325"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spAutoFit/>
          </a:bodyPr>
          <a:lstStyle/>
          <a:p>
            <a:pPr eaLnBrk="0" hangingPunct="0">
              <a:lnSpc>
                <a:spcPct val="100000"/>
              </a:lnSpc>
              <a:spcBef>
                <a:spcPct val="50000"/>
              </a:spcBef>
              <a:buClrTx/>
              <a:buFontTx/>
              <a:buNone/>
            </a:pPr>
            <a:r>
              <a:rPr kumimoji="1" lang="zh-CN" altLang="en-US" sz="2400" dirty="0">
                <a:latin typeface="Times New Roman" panose="02020603050405020304" pitchFamily="18" charset="0"/>
                <a:ea typeface="宋体" panose="02010600030101010101" pitchFamily="2" charset="-122"/>
              </a:rPr>
              <a:t>上肢辅助康复</a:t>
            </a:r>
            <a:endParaRPr kumimoji="1" lang="zh-CN" altLang="en-US" sz="2400" b="0" dirty="0">
              <a:solidFill>
                <a:schemeClr val="tx1"/>
              </a:solidFill>
              <a:latin typeface="Times New Roman" panose="02020603050405020304" pitchFamily="18" charset="0"/>
              <a:ea typeface="宋体" panose="02010600030101010101" pitchFamily="2" charset="-122"/>
            </a:endParaRPr>
          </a:p>
        </p:txBody>
      </p:sp>
      <p:sp>
        <p:nvSpPr>
          <p:cNvPr id="9" name="标题 2">
            <a:extLst>
              <a:ext uri="{FF2B5EF4-FFF2-40B4-BE49-F238E27FC236}">
                <a16:creationId xmlns:a16="http://schemas.microsoft.com/office/drawing/2014/main" id="{481C8C7E-8AEF-4708-97CE-CE8E54494918}"/>
              </a:ext>
            </a:extLst>
          </p:cNvPr>
          <p:cNvSpPr>
            <a:spLocks noGrp="1"/>
          </p:cNvSpPr>
          <p:nvPr>
            <p:ph type="title"/>
          </p:nvPr>
        </p:nvSpPr>
        <p:spPr>
          <a:xfrm>
            <a:off x="457200" y="190500"/>
            <a:ext cx="8229600" cy="1143000"/>
          </a:xfrm>
        </p:spPr>
        <p:txBody>
          <a:bodyPr/>
          <a:lstStyle/>
          <a:p>
            <a:r>
              <a:rPr lang="zh-CN" altLang="en-US" dirty="0"/>
              <a:t>辅助康复机器人</a:t>
            </a:r>
          </a:p>
        </p:txBody>
      </p:sp>
      <p:pic>
        <p:nvPicPr>
          <p:cNvPr id="5" name="图片 4">
            <a:extLst>
              <a:ext uri="{FF2B5EF4-FFF2-40B4-BE49-F238E27FC236}">
                <a16:creationId xmlns:a16="http://schemas.microsoft.com/office/drawing/2014/main" id="{EB682602-1F65-434E-B231-F8A8A8DC6C0F}"/>
              </a:ext>
            </a:extLst>
          </p:cNvPr>
          <p:cNvPicPr>
            <a:picLocks noChangeAspect="1"/>
          </p:cNvPicPr>
          <p:nvPr/>
        </p:nvPicPr>
        <p:blipFill>
          <a:blip r:embed="rId2"/>
          <a:stretch>
            <a:fillRect/>
          </a:stretch>
        </p:blipFill>
        <p:spPr>
          <a:xfrm>
            <a:off x="202631" y="1641160"/>
            <a:ext cx="3084899" cy="2776314"/>
          </a:xfrm>
          <a:prstGeom prst="rect">
            <a:avLst/>
          </a:prstGeom>
        </p:spPr>
      </p:pic>
      <p:pic>
        <p:nvPicPr>
          <p:cNvPr id="12" name="图片 11">
            <a:extLst>
              <a:ext uri="{FF2B5EF4-FFF2-40B4-BE49-F238E27FC236}">
                <a16:creationId xmlns:a16="http://schemas.microsoft.com/office/drawing/2014/main" id="{0CB8F15E-EE5F-4C6C-8977-07028B510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535" y="1641160"/>
            <a:ext cx="3457314" cy="2723944"/>
          </a:xfrm>
          <a:prstGeom prst="rect">
            <a:avLst/>
          </a:prstGeom>
        </p:spPr>
      </p:pic>
      <p:sp>
        <p:nvSpPr>
          <p:cNvPr id="17" name="Rectangle 4">
            <a:extLst>
              <a:ext uri="{FF2B5EF4-FFF2-40B4-BE49-F238E27FC236}">
                <a16:creationId xmlns:a16="http://schemas.microsoft.com/office/drawing/2014/main" id="{682D74F6-CFF8-4087-8F0F-5EDF564A7245}"/>
              </a:ext>
            </a:extLst>
          </p:cNvPr>
          <p:cNvSpPr>
            <a:spLocks noChangeArrowheads="1"/>
          </p:cNvSpPr>
          <p:nvPr/>
        </p:nvSpPr>
        <p:spPr bwMode="auto">
          <a:xfrm>
            <a:off x="5508104" y="4869160"/>
            <a:ext cx="2031325"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spAutoFit/>
          </a:bodyPr>
          <a:lstStyle/>
          <a:p>
            <a:pPr eaLnBrk="0" hangingPunct="0">
              <a:lnSpc>
                <a:spcPct val="100000"/>
              </a:lnSpc>
              <a:spcBef>
                <a:spcPct val="50000"/>
              </a:spcBef>
              <a:buClrTx/>
              <a:buFontTx/>
              <a:buNone/>
            </a:pPr>
            <a:r>
              <a:rPr kumimoji="1" lang="zh-CN" altLang="en-US" sz="2400" dirty="0">
                <a:latin typeface="Times New Roman" panose="02020603050405020304" pitchFamily="18" charset="0"/>
                <a:ea typeface="宋体" panose="02010600030101010101" pitchFamily="2" charset="-122"/>
              </a:rPr>
              <a:t>下肢辅助康复</a:t>
            </a:r>
            <a:endParaRPr kumimoji="1" lang="zh-CN" altLang="en-US" sz="2400" b="0" dirty="0">
              <a:solidFill>
                <a:schemeClr val="tx1"/>
              </a:solidFill>
              <a:latin typeface="Times New Roman" panose="02020603050405020304" pitchFamily="18" charset="0"/>
              <a:ea typeface="宋体" panose="02010600030101010101" pitchFamily="2" charset="-122"/>
            </a:endParaRPr>
          </a:p>
        </p:txBody>
      </p:sp>
      <p:sp>
        <p:nvSpPr>
          <p:cNvPr id="18" name="Rectangle 4">
            <a:extLst>
              <a:ext uri="{FF2B5EF4-FFF2-40B4-BE49-F238E27FC236}">
                <a16:creationId xmlns:a16="http://schemas.microsoft.com/office/drawing/2014/main" id="{66F8FE26-C449-4951-9BAF-831B8331F0F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9AA405B9-D6D9-46B4-ADDA-065083642128}"/>
              </a:ext>
            </a:extLst>
          </p:cNvPr>
          <p:cNvSpPr>
            <a:spLocks noGrp="1"/>
          </p:cNvSpPr>
          <p:nvPr>
            <p:ph type="sldNum" sz="quarter" idx="12"/>
          </p:nvPr>
        </p:nvSpPr>
        <p:spPr/>
        <p:txBody>
          <a:bodyPr/>
          <a:lstStyle/>
          <a:p>
            <a:fld id="{A379167F-0E9D-4B64-BC75-927482D095DB}" type="slidenum">
              <a:rPr lang="zh-CN" altLang="en-US" smtClean="0"/>
              <a:t>61</a:t>
            </a:fld>
            <a:endParaRPr lang="zh-CN" altLang="en-US"/>
          </a:p>
        </p:txBody>
      </p:sp>
    </p:spTree>
    <p:extLst>
      <p:ext uri="{BB962C8B-B14F-4D97-AF65-F5344CB8AC3E}">
        <p14:creationId xmlns:p14="http://schemas.microsoft.com/office/powerpoint/2010/main" val="31805808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2" name="Rectangle 4">
            <a:extLst>
              <a:ext uri="{FF2B5EF4-FFF2-40B4-BE49-F238E27FC236}">
                <a16:creationId xmlns:a16="http://schemas.microsoft.com/office/drawing/2014/main" id="{D67631CB-CF48-4C03-8E49-C48CF8F051B4}"/>
              </a:ext>
            </a:extLst>
          </p:cNvPr>
          <p:cNvSpPr>
            <a:spLocks noChangeArrowheads="1"/>
          </p:cNvSpPr>
          <p:nvPr/>
        </p:nvSpPr>
        <p:spPr bwMode="auto">
          <a:xfrm>
            <a:off x="5169857" y="5354462"/>
            <a:ext cx="264687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spAutoFit/>
          </a:bodyPr>
          <a:lstStyle/>
          <a:p>
            <a:pPr eaLnBrk="0" hangingPunct="0">
              <a:lnSpc>
                <a:spcPct val="100000"/>
              </a:lnSpc>
              <a:spcBef>
                <a:spcPct val="50000"/>
              </a:spcBef>
              <a:buClrTx/>
              <a:buFontTx/>
              <a:buNone/>
            </a:pPr>
            <a:r>
              <a:rPr kumimoji="1" lang="zh-CN" altLang="en-US" sz="2400" b="0" dirty="0">
                <a:solidFill>
                  <a:schemeClr val="tx1"/>
                </a:solidFill>
                <a:latin typeface="Times New Roman" panose="02020603050405020304" pitchFamily="18" charset="0"/>
                <a:ea typeface="宋体" panose="02010600030101010101" pitchFamily="2" charset="-122"/>
              </a:rPr>
              <a:t>达芬奇机器人系统</a:t>
            </a:r>
          </a:p>
        </p:txBody>
      </p:sp>
      <p:sp>
        <p:nvSpPr>
          <p:cNvPr id="9" name="标题 2">
            <a:extLst>
              <a:ext uri="{FF2B5EF4-FFF2-40B4-BE49-F238E27FC236}">
                <a16:creationId xmlns:a16="http://schemas.microsoft.com/office/drawing/2014/main" id="{481C8C7E-8AEF-4708-97CE-CE8E54494918}"/>
              </a:ext>
            </a:extLst>
          </p:cNvPr>
          <p:cNvSpPr>
            <a:spLocks noGrp="1"/>
          </p:cNvSpPr>
          <p:nvPr>
            <p:ph type="title"/>
          </p:nvPr>
        </p:nvSpPr>
        <p:spPr>
          <a:xfrm>
            <a:off x="457200" y="190500"/>
            <a:ext cx="8229600" cy="1143000"/>
          </a:xfrm>
        </p:spPr>
        <p:txBody>
          <a:bodyPr/>
          <a:lstStyle/>
          <a:p>
            <a:r>
              <a:rPr lang="zh-CN" altLang="en-US" dirty="0"/>
              <a:t>手术辅助机器人</a:t>
            </a:r>
          </a:p>
        </p:txBody>
      </p:sp>
      <p:pic>
        <p:nvPicPr>
          <p:cNvPr id="3" name="图片 2">
            <a:extLst>
              <a:ext uri="{FF2B5EF4-FFF2-40B4-BE49-F238E27FC236}">
                <a16:creationId xmlns:a16="http://schemas.microsoft.com/office/drawing/2014/main" id="{1362E605-A8A3-43CA-84B8-0B47F2C76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944" y="1484784"/>
            <a:ext cx="4850704" cy="3718394"/>
          </a:xfrm>
          <a:prstGeom prst="rect">
            <a:avLst/>
          </a:prstGeom>
        </p:spPr>
      </p:pic>
      <p:pic>
        <p:nvPicPr>
          <p:cNvPr id="10" name="Picture 3" descr="脑外科机器人辅助系统">
            <a:extLst>
              <a:ext uri="{FF2B5EF4-FFF2-40B4-BE49-F238E27FC236}">
                <a16:creationId xmlns:a16="http://schemas.microsoft.com/office/drawing/2014/main" id="{F6308F99-5102-4F30-BB16-37BA18BE5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982" y="1504488"/>
            <a:ext cx="3331962" cy="3676647"/>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4">
            <a:extLst>
              <a:ext uri="{FF2B5EF4-FFF2-40B4-BE49-F238E27FC236}">
                <a16:creationId xmlns:a16="http://schemas.microsoft.com/office/drawing/2014/main" id="{FC5340A3-27A7-4744-8A10-54B0155DC297}"/>
              </a:ext>
            </a:extLst>
          </p:cNvPr>
          <p:cNvSpPr>
            <a:spLocks noChangeArrowheads="1"/>
          </p:cNvSpPr>
          <p:nvPr/>
        </p:nvSpPr>
        <p:spPr bwMode="auto">
          <a:xfrm>
            <a:off x="1078524" y="5368526"/>
            <a:ext cx="264687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spAutoFit/>
          </a:bodyPr>
          <a:lstStyle/>
          <a:p>
            <a:pPr eaLnBrk="0" hangingPunct="0">
              <a:lnSpc>
                <a:spcPct val="100000"/>
              </a:lnSpc>
              <a:spcBef>
                <a:spcPct val="50000"/>
              </a:spcBef>
              <a:buClrTx/>
              <a:buFontTx/>
              <a:buNone/>
            </a:pPr>
            <a:r>
              <a:rPr kumimoji="1" lang="zh-CN" altLang="en-US" sz="2400" dirty="0">
                <a:latin typeface="Times New Roman" panose="02020603050405020304" pitchFamily="18" charset="0"/>
                <a:ea typeface="宋体" panose="02010600030101010101" pitchFamily="2" charset="-122"/>
              </a:rPr>
              <a:t>脑外科辅助机器人</a:t>
            </a:r>
            <a:endParaRPr kumimoji="1" lang="zh-CN" altLang="en-US" sz="2400" b="0" dirty="0">
              <a:solidFill>
                <a:schemeClr val="tx1"/>
              </a:solidFill>
              <a:latin typeface="Times New Roman" panose="02020603050405020304" pitchFamily="18" charset="0"/>
              <a:ea typeface="宋体" panose="02010600030101010101" pitchFamily="2" charset="-122"/>
            </a:endParaRPr>
          </a:p>
        </p:txBody>
      </p:sp>
      <p:sp>
        <p:nvSpPr>
          <p:cNvPr id="13" name="Rectangle 4">
            <a:extLst>
              <a:ext uri="{FF2B5EF4-FFF2-40B4-BE49-F238E27FC236}">
                <a16:creationId xmlns:a16="http://schemas.microsoft.com/office/drawing/2014/main" id="{39A57511-CB3F-477B-8592-DA187558728E}"/>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986FFFB1-68CD-4181-A768-BC851587AF74}"/>
              </a:ext>
            </a:extLst>
          </p:cNvPr>
          <p:cNvSpPr>
            <a:spLocks noGrp="1"/>
          </p:cNvSpPr>
          <p:nvPr>
            <p:ph type="sldNum" sz="quarter" idx="12"/>
          </p:nvPr>
        </p:nvSpPr>
        <p:spPr/>
        <p:txBody>
          <a:bodyPr/>
          <a:lstStyle/>
          <a:p>
            <a:fld id="{A379167F-0E9D-4B64-BC75-927482D095DB}" type="slidenum">
              <a:rPr lang="zh-CN" altLang="en-US" smtClean="0"/>
              <a:t>62</a:t>
            </a:fld>
            <a:endParaRPr lang="zh-CN" altLang="en-US"/>
          </a:p>
        </p:txBody>
      </p:sp>
    </p:spTree>
    <p:extLst>
      <p:ext uri="{BB962C8B-B14F-4D97-AF65-F5344CB8AC3E}">
        <p14:creationId xmlns:p14="http://schemas.microsoft.com/office/powerpoint/2010/main" val="16480013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Oval 3" descr="花岗岩"/>
          <p:cNvSpPr>
            <a:spLocks noChangeArrowheads="1"/>
          </p:cNvSpPr>
          <p:nvPr/>
        </p:nvSpPr>
        <p:spPr bwMode="auto">
          <a:xfrm>
            <a:off x="971600" y="1340768"/>
            <a:ext cx="7127875" cy="3527425"/>
          </a:xfrm>
          <a:prstGeom prst="ellipse">
            <a:avLst/>
          </a:prstGeom>
          <a:blipFill dpi="0" rotWithShape="1">
            <a:blip r:embed="rId2"/>
            <a:srcRect/>
            <a:tile tx="0" ty="0" sx="100000" sy="100000" flip="none" algn="tl"/>
          </a:blipFill>
          <a:ln w="1905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4000" b="1" dirty="0">
                <a:solidFill>
                  <a:srgbClr val="FC3A3A"/>
                </a:solidFill>
                <a:effectLst>
                  <a:outerShdw blurRad="38100" dist="38100" dir="2700000" algn="tl">
                    <a:srgbClr val="000000"/>
                  </a:outerShdw>
                </a:effectLst>
                <a:ea typeface="宋体" pitchFamily="2" charset="-122"/>
              </a:rPr>
              <a:t>特种机器人</a:t>
            </a:r>
          </a:p>
        </p:txBody>
      </p:sp>
      <p:sp>
        <p:nvSpPr>
          <p:cNvPr id="4" name="Rectangle 4">
            <a:extLst>
              <a:ext uri="{FF2B5EF4-FFF2-40B4-BE49-F238E27FC236}">
                <a16:creationId xmlns:a16="http://schemas.microsoft.com/office/drawing/2014/main" id="{50702E3F-9F5B-4E0B-8EAC-10D786055E42}"/>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C0C2E5F4-F334-4461-AE9B-834EA720E9D6}"/>
              </a:ext>
            </a:extLst>
          </p:cNvPr>
          <p:cNvSpPr>
            <a:spLocks noGrp="1"/>
          </p:cNvSpPr>
          <p:nvPr>
            <p:ph type="sldNum" sz="quarter" idx="12"/>
          </p:nvPr>
        </p:nvSpPr>
        <p:spPr/>
        <p:txBody>
          <a:bodyPr/>
          <a:lstStyle/>
          <a:p>
            <a:fld id="{A379167F-0E9D-4B64-BC75-927482D095DB}" type="slidenum">
              <a:rPr lang="zh-CN" altLang="en-US" smtClean="0"/>
              <a:t>63</a:t>
            </a:fld>
            <a:endParaRPr lang="zh-CN" altLang="en-US"/>
          </a:p>
        </p:txBody>
      </p:sp>
    </p:spTree>
    <p:extLst>
      <p:ext uri="{BB962C8B-B14F-4D97-AF65-F5344CB8AC3E}">
        <p14:creationId xmlns:p14="http://schemas.microsoft.com/office/powerpoint/2010/main" val="23424858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5ABF54-0A5A-49E1-819B-97D8B9AFA207}"/>
              </a:ext>
            </a:extLst>
          </p:cNvPr>
          <p:cNvSpPr>
            <a:spLocks noGrp="1"/>
          </p:cNvSpPr>
          <p:nvPr>
            <p:ph type="title"/>
          </p:nvPr>
        </p:nvSpPr>
        <p:spPr>
          <a:xfrm>
            <a:off x="539552" y="476672"/>
            <a:ext cx="8229600" cy="1143000"/>
          </a:xfrm>
        </p:spPr>
        <p:txBody>
          <a:bodyPr>
            <a:normAutofit fontScale="90000"/>
          </a:bodyPr>
          <a:lstStyle/>
          <a:p>
            <a:br>
              <a:rPr lang="en-US" altLang="zh-CN" dirty="0"/>
            </a:br>
            <a:r>
              <a:rPr lang="zh-CN" altLang="en-US" dirty="0"/>
              <a:t>太空机器人</a:t>
            </a:r>
          </a:p>
        </p:txBody>
      </p:sp>
      <p:pic>
        <p:nvPicPr>
          <p:cNvPr id="6" name="图片 5">
            <a:extLst>
              <a:ext uri="{FF2B5EF4-FFF2-40B4-BE49-F238E27FC236}">
                <a16:creationId xmlns:a16="http://schemas.microsoft.com/office/drawing/2014/main" id="{20D92056-D9BE-4A44-A99E-1340A0590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700808"/>
            <a:ext cx="3816424" cy="3498389"/>
          </a:xfrm>
          <a:prstGeom prst="rect">
            <a:avLst/>
          </a:prstGeom>
        </p:spPr>
      </p:pic>
      <p:pic>
        <p:nvPicPr>
          <p:cNvPr id="8" name="图片 7">
            <a:extLst>
              <a:ext uri="{FF2B5EF4-FFF2-40B4-BE49-F238E27FC236}">
                <a16:creationId xmlns:a16="http://schemas.microsoft.com/office/drawing/2014/main" id="{FADC93B0-5BEE-4818-8FE0-BE26E91EBA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1700808"/>
            <a:ext cx="4762500" cy="3498389"/>
          </a:xfrm>
          <a:prstGeom prst="rect">
            <a:avLst/>
          </a:prstGeom>
        </p:spPr>
      </p:pic>
      <p:sp>
        <p:nvSpPr>
          <p:cNvPr id="9" name="文本框 8">
            <a:extLst>
              <a:ext uri="{FF2B5EF4-FFF2-40B4-BE49-F238E27FC236}">
                <a16:creationId xmlns:a16="http://schemas.microsoft.com/office/drawing/2014/main" id="{469D3B4F-32DD-4C2C-9C66-97F73D6E7112}"/>
              </a:ext>
            </a:extLst>
          </p:cNvPr>
          <p:cNvSpPr txBox="1"/>
          <p:nvPr/>
        </p:nvSpPr>
        <p:spPr>
          <a:xfrm>
            <a:off x="1547664" y="5805264"/>
            <a:ext cx="1800493" cy="369332"/>
          </a:xfrm>
          <a:prstGeom prst="rect">
            <a:avLst/>
          </a:prstGeom>
          <a:noFill/>
        </p:spPr>
        <p:txBody>
          <a:bodyPr wrap="none" rtlCol="0">
            <a:spAutoFit/>
          </a:bodyPr>
          <a:lstStyle/>
          <a:p>
            <a:r>
              <a:rPr lang="zh-CN" altLang="en-US" dirty="0"/>
              <a:t>嫦娥三号月球车</a:t>
            </a:r>
          </a:p>
        </p:txBody>
      </p:sp>
      <p:sp>
        <p:nvSpPr>
          <p:cNvPr id="10" name="文本框 9">
            <a:extLst>
              <a:ext uri="{FF2B5EF4-FFF2-40B4-BE49-F238E27FC236}">
                <a16:creationId xmlns:a16="http://schemas.microsoft.com/office/drawing/2014/main" id="{AE9959AC-F1D5-41FA-8DBA-C3D5B08E8D00}"/>
              </a:ext>
            </a:extLst>
          </p:cNvPr>
          <p:cNvSpPr txBox="1"/>
          <p:nvPr/>
        </p:nvSpPr>
        <p:spPr>
          <a:xfrm>
            <a:off x="5868144" y="5778139"/>
            <a:ext cx="2031325" cy="369332"/>
          </a:xfrm>
          <a:prstGeom prst="rect">
            <a:avLst/>
          </a:prstGeom>
          <a:noFill/>
        </p:spPr>
        <p:txBody>
          <a:bodyPr wrap="none" rtlCol="0">
            <a:spAutoFit/>
          </a:bodyPr>
          <a:lstStyle/>
          <a:p>
            <a:r>
              <a:rPr lang="zh-CN" altLang="en-US" dirty="0"/>
              <a:t>国际空间站机械臂</a:t>
            </a:r>
          </a:p>
        </p:txBody>
      </p:sp>
      <p:sp>
        <p:nvSpPr>
          <p:cNvPr id="12" name="Rectangle 4">
            <a:extLst>
              <a:ext uri="{FF2B5EF4-FFF2-40B4-BE49-F238E27FC236}">
                <a16:creationId xmlns:a16="http://schemas.microsoft.com/office/drawing/2014/main" id="{01481A5E-0BAC-4CB4-9F25-E6ED84CBE068}"/>
              </a:ext>
            </a:extLst>
          </p:cNvPr>
          <p:cNvSpPr>
            <a:spLocks noChangeArrowheads="1"/>
          </p:cNvSpPr>
          <p:nvPr/>
        </p:nvSpPr>
        <p:spPr bwMode="auto">
          <a:xfrm>
            <a:off x="204056" y="248072"/>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
        <p:nvSpPr>
          <p:cNvPr id="3" name="灯片编号占位符 2">
            <a:extLst>
              <a:ext uri="{FF2B5EF4-FFF2-40B4-BE49-F238E27FC236}">
                <a16:creationId xmlns:a16="http://schemas.microsoft.com/office/drawing/2014/main" id="{844EE7FE-E163-429A-A075-6B0E9E7B9955}"/>
              </a:ext>
            </a:extLst>
          </p:cNvPr>
          <p:cNvSpPr>
            <a:spLocks noGrp="1"/>
          </p:cNvSpPr>
          <p:nvPr>
            <p:ph type="sldNum" sz="quarter" idx="12"/>
          </p:nvPr>
        </p:nvSpPr>
        <p:spPr/>
        <p:txBody>
          <a:bodyPr/>
          <a:lstStyle/>
          <a:p>
            <a:fld id="{A379167F-0E9D-4B64-BC75-927482D095DB}" type="slidenum">
              <a:rPr lang="zh-CN" altLang="en-US" smtClean="0"/>
              <a:t>64</a:t>
            </a:fld>
            <a:endParaRPr lang="zh-CN" altLang="en-US"/>
          </a:p>
        </p:txBody>
      </p:sp>
    </p:spTree>
    <p:extLst>
      <p:ext uri="{BB962C8B-B14F-4D97-AF65-F5344CB8AC3E}">
        <p14:creationId xmlns:p14="http://schemas.microsoft.com/office/powerpoint/2010/main" val="28905375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5ABF54-0A5A-49E1-819B-97D8B9AFA207}"/>
              </a:ext>
            </a:extLst>
          </p:cNvPr>
          <p:cNvSpPr>
            <a:spLocks noGrp="1"/>
          </p:cNvSpPr>
          <p:nvPr>
            <p:ph type="title"/>
          </p:nvPr>
        </p:nvSpPr>
        <p:spPr>
          <a:xfrm>
            <a:off x="539552" y="476672"/>
            <a:ext cx="8229600" cy="1143000"/>
          </a:xfrm>
        </p:spPr>
        <p:txBody>
          <a:bodyPr>
            <a:normAutofit fontScale="90000"/>
          </a:bodyPr>
          <a:lstStyle/>
          <a:p>
            <a:br>
              <a:rPr lang="en-US" altLang="zh-CN" dirty="0"/>
            </a:br>
            <a:r>
              <a:rPr lang="zh-CN" altLang="en-US" dirty="0"/>
              <a:t>无人飞机</a:t>
            </a:r>
          </a:p>
        </p:txBody>
      </p:sp>
      <p:sp>
        <p:nvSpPr>
          <p:cNvPr id="9" name="文本框 8">
            <a:extLst>
              <a:ext uri="{FF2B5EF4-FFF2-40B4-BE49-F238E27FC236}">
                <a16:creationId xmlns:a16="http://schemas.microsoft.com/office/drawing/2014/main" id="{469D3B4F-32DD-4C2C-9C66-97F73D6E7112}"/>
              </a:ext>
            </a:extLst>
          </p:cNvPr>
          <p:cNvSpPr txBox="1"/>
          <p:nvPr/>
        </p:nvSpPr>
        <p:spPr>
          <a:xfrm>
            <a:off x="1547664" y="5805264"/>
            <a:ext cx="1569660" cy="369332"/>
          </a:xfrm>
          <a:prstGeom prst="rect">
            <a:avLst/>
          </a:prstGeom>
          <a:noFill/>
        </p:spPr>
        <p:txBody>
          <a:bodyPr wrap="none" rtlCol="0">
            <a:spAutoFit/>
          </a:bodyPr>
          <a:lstStyle/>
          <a:p>
            <a:r>
              <a:rPr lang="zh-CN" altLang="en-US" dirty="0"/>
              <a:t>彩虹号无人机</a:t>
            </a:r>
          </a:p>
        </p:txBody>
      </p:sp>
      <p:sp>
        <p:nvSpPr>
          <p:cNvPr id="10" name="文本框 9">
            <a:extLst>
              <a:ext uri="{FF2B5EF4-FFF2-40B4-BE49-F238E27FC236}">
                <a16:creationId xmlns:a16="http://schemas.microsoft.com/office/drawing/2014/main" id="{AE9959AC-F1D5-41FA-8DBA-C3D5B08E8D00}"/>
              </a:ext>
            </a:extLst>
          </p:cNvPr>
          <p:cNvSpPr txBox="1"/>
          <p:nvPr/>
        </p:nvSpPr>
        <p:spPr>
          <a:xfrm>
            <a:off x="5868144" y="5778139"/>
            <a:ext cx="1569660" cy="369332"/>
          </a:xfrm>
          <a:prstGeom prst="rect">
            <a:avLst/>
          </a:prstGeom>
          <a:noFill/>
        </p:spPr>
        <p:txBody>
          <a:bodyPr wrap="none" rtlCol="0">
            <a:spAutoFit/>
          </a:bodyPr>
          <a:lstStyle/>
          <a:p>
            <a:r>
              <a:rPr lang="zh-CN" altLang="en-US" dirty="0"/>
              <a:t>无人作战飞机</a:t>
            </a:r>
          </a:p>
        </p:txBody>
      </p:sp>
      <p:pic>
        <p:nvPicPr>
          <p:cNvPr id="4" name="图片 3">
            <a:extLst>
              <a:ext uri="{FF2B5EF4-FFF2-40B4-BE49-F238E27FC236}">
                <a16:creationId xmlns:a16="http://schemas.microsoft.com/office/drawing/2014/main" id="{371DB54A-16DD-4BCA-9273-9EAC6D29E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819573"/>
            <a:ext cx="4394163" cy="2952328"/>
          </a:xfrm>
          <a:prstGeom prst="rect">
            <a:avLst/>
          </a:prstGeom>
        </p:spPr>
      </p:pic>
      <p:pic>
        <p:nvPicPr>
          <p:cNvPr id="7" name="图片 6">
            <a:extLst>
              <a:ext uri="{FF2B5EF4-FFF2-40B4-BE49-F238E27FC236}">
                <a16:creationId xmlns:a16="http://schemas.microsoft.com/office/drawing/2014/main" id="{70F5ECCF-40B6-4401-93EE-9DDBF7281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3675" y="1824174"/>
            <a:ext cx="4122025" cy="2943126"/>
          </a:xfrm>
          <a:prstGeom prst="rect">
            <a:avLst/>
          </a:prstGeom>
        </p:spPr>
      </p:pic>
      <p:sp>
        <p:nvSpPr>
          <p:cNvPr id="12" name="Rectangle 4">
            <a:extLst>
              <a:ext uri="{FF2B5EF4-FFF2-40B4-BE49-F238E27FC236}">
                <a16:creationId xmlns:a16="http://schemas.microsoft.com/office/drawing/2014/main" id="{8B39BD35-22BB-48E6-A3FC-6B2DEFC2AE3F}"/>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
        <p:nvSpPr>
          <p:cNvPr id="3" name="灯片编号占位符 2">
            <a:extLst>
              <a:ext uri="{FF2B5EF4-FFF2-40B4-BE49-F238E27FC236}">
                <a16:creationId xmlns:a16="http://schemas.microsoft.com/office/drawing/2014/main" id="{2242A919-03AD-4A83-B31A-D45E94710D3F}"/>
              </a:ext>
            </a:extLst>
          </p:cNvPr>
          <p:cNvSpPr>
            <a:spLocks noGrp="1"/>
          </p:cNvSpPr>
          <p:nvPr>
            <p:ph type="sldNum" sz="quarter" idx="12"/>
          </p:nvPr>
        </p:nvSpPr>
        <p:spPr/>
        <p:txBody>
          <a:bodyPr/>
          <a:lstStyle/>
          <a:p>
            <a:fld id="{A379167F-0E9D-4B64-BC75-927482D095DB}" type="slidenum">
              <a:rPr lang="zh-CN" altLang="en-US" smtClean="0"/>
              <a:t>65</a:t>
            </a:fld>
            <a:endParaRPr lang="zh-CN" altLang="en-US"/>
          </a:p>
        </p:txBody>
      </p:sp>
    </p:spTree>
    <p:extLst>
      <p:ext uri="{BB962C8B-B14F-4D97-AF65-F5344CB8AC3E}">
        <p14:creationId xmlns:p14="http://schemas.microsoft.com/office/powerpoint/2010/main" val="3517758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5ABF54-0A5A-49E1-819B-97D8B9AFA207}"/>
              </a:ext>
            </a:extLst>
          </p:cNvPr>
          <p:cNvSpPr>
            <a:spLocks noGrp="1"/>
          </p:cNvSpPr>
          <p:nvPr>
            <p:ph type="title"/>
          </p:nvPr>
        </p:nvSpPr>
        <p:spPr>
          <a:xfrm>
            <a:off x="539552" y="476672"/>
            <a:ext cx="8229600" cy="1143000"/>
          </a:xfrm>
        </p:spPr>
        <p:txBody>
          <a:bodyPr>
            <a:normAutofit fontScale="90000"/>
          </a:bodyPr>
          <a:lstStyle/>
          <a:p>
            <a:br>
              <a:rPr lang="en-US" altLang="zh-CN" dirty="0"/>
            </a:br>
            <a:r>
              <a:rPr lang="zh-CN" altLang="en-US" dirty="0"/>
              <a:t>陆地军用机器人</a:t>
            </a:r>
          </a:p>
        </p:txBody>
      </p:sp>
      <p:sp>
        <p:nvSpPr>
          <p:cNvPr id="9" name="文本框 8">
            <a:extLst>
              <a:ext uri="{FF2B5EF4-FFF2-40B4-BE49-F238E27FC236}">
                <a16:creationId xmlns:a16="http://schemas.microsoft.com/office/drawing/2014/main" id="{469D3B4F-32DD-4C2C-9C66-97F73D6E7112}"/>
              </a:ext>
            </a:extLst>
          </p:cNvPr>
          <p:cNvSpPr txBox="1"/>
          <p:nvPr/>
        </p:nvSpPr>
        <p:spPr>
          <a:xfrm>
            <a:off x="1547664" y="5805264"/>
            <a:ext cx="1338828" cy="369332"/>
          </a:xfrm>
          <a:prstGeom prst="rect">
            <a:avLst/>
          </a:prstGeom>
          <a:noFill/>
        </p:spPr>
        <p:txBody>
          <a:bodyPr wrap="none" rtlCol="0">
            <a:spAutoFit/>
          </a:bodyPr>
          <a:lstStyle/>
          <a:p>
            <a:r>
              <a:rPr lang="zh-CN" altLang="en-US" dirty="0"/>
              <a:t>排弹机器人</a:t>
            </a:r>
          </a:p>
        </p:txBody>
      </p:sp>
      <p:sp>
        <p:nvSpPr>
          <p:cNvPr id="10" name="文本框 9">
            <a:extLst>
              <a:ext uri="{FF2B5EF4-FFF2-40B4-BE49-F238E27FC236}">
                <a16:creationId xmlns:a16="http://schemas.microsoft.com/office/drawing/2014/main" id="{AE9959AC-F1D5-41FA-8DBA-C3D5B08E8D00}"/>
              </a:ext>
            </a:extLst>
          </p:cNvPr>
          <p:cNvSpPr txBox="1"/>
          <p:nvPr/>
        </p:nvSpPr>
        <p:spPr>
          <a:xfrm>
            <a:off x="5868144" y="5778139"/>
            <a:ext cx="1338828" cy="369332"/>
          </a:xfrm>
          <a:prstGeom prst="rect">
            <a:avLst/>
          </a:prstGeom>
          <a:noFill/>
        </p:spPr>
        <p:txBody>
          <a:bodyPr wrap="none" rtlCol="0">
            <a:spAutoFit/>
          </a:bodyPr>
          <a:lstStyle/>
          <a:p>
            <a:r>
              <a:rPr lang="zh-CN" altLang="en-US" dirty="0"/>
              <a:t>无人作战车</a:t>
            </a:r>
          </a:p>
        </p:txBody>
      </p:sp>
      <p:pic>
        <p:nvPicPr>
          <p:cNvPr id="6" name="图片 5">
            <a:extLst>
              <a:ext uri="{FF2B5EF4-FFF2-40B4-BE49-F238E27FC236}">
                <a16:creationId xmlns:a16="http://schemas.microsoft.com/office/drawing/2014/main" id="{5E95C710-1AF4-4199-AD5B-6C789BF40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6336" y="2135983"/>
            <a:ext cx="4222816" cy="3082656"/>
          </a:xfrm>
          <a:prstGeom prst="rect">
            <a:avLst/>
          </a:prstGeom>
        </p:spPr>
      </p:pic>
      <p:pic>
        <p:nvPicPr>
          <p:cNvPr id="13" name="Picture 2" descr="j4">
            <a:extLst>
              <a:ext uri="{FF2B5EF4-FFF2-40B4-BE49-F238E27FC236}">
                <a16:creationId xmlns:a16="http://schemas.microsoft.com/office/drawing/2014/main" id="{88B53CBF-26A2-46C4-B9D4-264F0CE00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73" y="2135983"/>
            <a:ext cx="4410963" cy="3082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Rectangle 4">
            <a:extLst>
              <a:ext uri="{FF2B5EF4-FFF2-40B4-BE49-F238E27FC236}">
                <a16:creationId xmlns:a16="http://schemas.microsoft.com/office/drawing/2014/main" id="{BB5814ED-ABD7-4A14-8E51-5A9CF849D288}"/>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
        <p:nvSpPr>
          <p:cNvPr id="3" name="灯片编号占位符 2">
            <a:extLst>
              <a:ext uri="{FF2B5EF4-FFF2-40B4-BE49-F238E27FC236}">
                <a16:creationId xmlns:a16="http://schemas.microsoft.com/office/drawing/2014/main" id="{C3DDD0AC-1F7B-4486-819D-ED740D34F12F}"/>
              </a:ext>
            </a:extLst>
          </p:cNvPr>
          <p:cNvSpPr>
            <a:spLocks noGrp="1"/>
          </p:cNvSpPr>
          <p:nvPr>
            <p:ph type="sldNum" sz="quarter" idx="12"/>
          </p:nvPr>
        </p:nvSpPr>
        <p:spPr/>
        <p:txBody>
          <a:bodyPr/>
          <a:lstStyle/>
          <a:p>
            <a:fld id="{A379167F-0E9D-4B64-BC75-927482D095DB}" type="slidenum">
              <a:rPr lang="zh-CN" altLang="en-US" smtClean="0"/>
              <a:t>66</a:t>
            </a:fld>
            <a:endParaRPr lang="zh-CN" altLang="en-US"/>
          </a:p>
        </p:txBody>
      </p:sp>
    </p:spTree>
    <p:extLst>
      <p:ext uri="{BB962C8B-B14F-4D97-AF65-F5344CB8AC3E}">
        <p14:creationId xmlns:p14="http://schemas.microsoft.com/office/powerpoint/2010/main" val="15372390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5ABF54-0A5A-49E1-819B-97D8B9AFA207}"/>
              </a:ext>
            </a:extLst>
          </p:cNvPr>
          <p:cNvSpPr>
            <a:spLocks noGrp="1"/>
          </p:cNvSpPr>
          <p:nvPr>
            <p:ph type="title"/>
          </p:nvPr>
        </p:nvSpPr>
        <p:spPr>
          <a:xfrm>
            <a:off x="539552" y="476672"/>
            <a:ext cx="8229600" cy="1143000"/>
          </a:xfrm>
        </p:spPr>
        <p:txBody>
          <a:bodyPr>
            <a:normAutofit fontScale="90000"/>
          </a:bodyPr>
          <a:lstStyle/>
          <a:p>
            <a:br>
              <a:rPr lang="en-US" altLang="zh-CN" dirty="0"/>
            </a:br>
            <a:r>
              <a:rPr lang="zh-CN" altLang="en-US" dirty="0"/>
              <a:t>水下机器人</a:t>
            </a:r>
          </a:p>
        </p:txBody>
      </p:sp>
      <p:sp>
        <p:nvSpPr>
          <p:cNvPr id="9" name="文本框 8">
            <a:extLst>
              <a:ext uri="{FF2B5EF4-FFF2-40B4-BE49-F238E27FC236}">
                <a16:creationId xmlns:a16="http://schemas.microsoft.com/office/drawing/2014/main" id="{469D3B4F-32DD-4C2C-9C66-97F73D6E7112}"/>
              </a:ext>
            </a:extLst>
          </p:cNvPr>
          <p:cNvSpPr txBox="1"/>
          <p:nvPr/>
        </p:nvSpPr>
        <p:spPr>
          <a:xfrm>
            <a:off x="1547664" y="5805264"/>
            <a:ext cx="2730235" cy="369332"/>
          </a:xfrm>
          <a:prstGeom prst="rect">
            <a:avLst/>
          </a:prstGeom>
          <a:noFill/>
        </p:spPr>
        <p:txBody>
          <a:bodyPr wrap="none" rtlCol="0">
            <a:spAutoFit/>
          </a:bodyPr>
          <a:lstStyle/>
          <a:p>
            <a:r>
              <a:rPr lang="zh-CN" altLang="en-US" dirty="0"/>
              <a:t>蛟龙号机器人（</a:t>
            </a:r>
            <a:r>
              <a:rPr lang="en-US" altLang="zh-CN" dirty="0"/>
              <a:t>7000</a:t>
            </a:r>
            <a:r>
              <a:rPr lang="zh-CN" altLang="en-US" dirty="0"/>
              <a:t>米）</a:t>
            </a:r>
          </a:p>
        </p:txBody>
      </p:sp>
      <p:sp>
        <p:nvSpPr>
          <p:cNvPr id="10" name="文本框 9">
            <a:extLst>
              <a:ext uri="{FF2B5EF4-FFF2-40B4-BE49-F238E27FC236}">
                <a16:creationId xmlns:a16="http://schemas.microsoft.com/office/drawing/2014/main" id="{AE9959AC-F1D5-41FA-8DBA-C3D5B08E8D00}"/>
              </a:ext>
            </a:extLst>
          </p:cNvPr>
          <p:cNvSpPr txBox="1"/>
          <p:nvPr/>
        </p:nvSpPr>
        <p:spPr>
          <a:xfrm>
            <a:off x="5868144" y="5778139"/>
            <a:ext cx="2736647" cy="369332"/>
          </a:xfrm>
          <a:prstGeom prst="rect">
            <a:avLst/>
          </a:prstGeom>
          <a:noFill/>
        </p:spPr>
        <p:txBody>
          <a:bodyPr wrap="none" rtlCol="0">
            <a:spAutoFit/>
          </a:bodyPr>
          <a:lstStyle/>
          <a:p>
            <a:r>
              <a:rPr lang="en-US" altLang="zh-CN" dirty="0"/>
              <a:t>1995</a:t>
            </a:r>
            <a:r>
              <a:rPr lang="zh-CN" altLang="en-US" dirty="0"/>
              <a:t>年</a:t>
            </a:r>
            <a:r>
              <a:rPr lang="en-US" altLang="zh-CN" dirty="0"/>
              <a:t>6000</a:t>
            </a:r>
            <a:r>
              <a:rPr lang="zh-CN" altLang="en-US" dirty="0"/>
              <a:t>米水下机器人</a:t>
            </a:r>
          </a:p>
        </p:txBody>
      </p:sp>
      <p:pic>
        <p:nvPicPr>
          <p:cNvPr id="4" name="图片 3">
            <a:extLst>
              <a:ext uri="{FF2B5EF4-FFF2-40B4-BE49-F238E27FC236}">
                <a16:creationId xmlns:a16="http://schemas.microsoft.com/office/drawing/2014/main" id="{1F5CD742-A0C1-440F-9977-727E869AB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70" y="2303885"/>
            <a:ext cx="4428635" cy="2790040"/>
          </a:xfrm>
          <a:prstGeom prst="rect">
            <a:avLst/>
          </a:prstGeom>
        </p:spPr>
      </p:pic>
      <p:pic>
        <p:nvPicPr>
          <p:cNvPr id="13" name="Picture 3" descr="水下6000米无缆自治机器人">
            <a:extLst>
              <a:ext uri="{FF2B5EF4-FFF2-40B4-BE49-F238E27FC236}">
                <a16:creationId xmlns:a16="http://schemas.microsoft.com/office/drawing/2014/main" id="{B1910648-9358-498F-9C0D-2DB032106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323774"/>
            <a:ext cx="3528392" cy="2770151"/>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4" name="Rectangle 4">
            <a:extLst>
              <a:ext uri="{FF2B5EF4-FFF2-40B4-BE49-F238E27FC236}">
                <a16:creationId xmlns:a16="http://schemas.microsoft.com/office/drawing/2014/main" id="{822363CC-18F4-4630-BCB5-E2D2ADF7306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
        <p:nvSpPr>
          <p:cNvPr id="3" name="灯片编号占位符 2">
            <a:extLst>
              <a:ext uri="{FF2B5EF4-FFF2-40B4-BE49-F238E27FC236}">
                <a16:creationId xmlns:a16="http://schemas.microsoft.com/office/drawing/2014/main" id="{5D26DB3B-B094-44E2-A3B8-6783AEA62954}"/>
              </a:ext>
            </a:extLst>
          </p:cNvPr>
          <p:cNvSpPr>
            <a:spLocks noGrp="1"/>
          </p:cNvSpPr>
          <p:nvPr>
            <p:ph type="sldNum" sz="quarter" idx="12"/>
          </p:nvPr>
        </p:nvSpPr>
        <p:spPr/>
        <p:txBody>
          <a:bodyPr/>
          <a:lstStyle/>
          <a:p>
            <a:fld id="{A379167F-0E9D-4B64-BC75-927482D095DB}" type="slidenum">
              <a:rPr lang="zh-CN" altLang="en-US" smtClean="0"/>
              <a:t>67</a:t>
            </a:fld>
            <a:endParaRPr lang="zh-CN" altLang="en-US"/>
          </a:p>
        </p:txBody>
      </p:sp>
    </p:spTree>
    <p:extLst>
      <p:ext uri="{BB962C8B-B14F-4D97-AF65-F5344CB8AC3E}">
        <p14:creationId xmlns:p14="http://schemas.microsoft.com/office/powerpoint/2010/main" val="2980901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7B0FC22E-CE29-4B4D-89FE-E7EFBEB2159C}"/>
              </a:ext>
            </a:extLst>
          </p:cNvPr>
          <p:cNvSpPr>
            <a:spLocks noGrp="1" noChangeArrowheads="1"/>
          </p:cNvSpPr>
          <p:nvPr>
            <p:ph type="title"/>
          </p:nvPr>
        </p:nvSpPr>
        <p:spPr/>
        <p:txBody>
          <a:bodyPr/>
          <a:lstStyle/>
          <a:p>
            <a:r>
              <a:rPr lang="zh-CN" altLang="en-US" dirty="0">
                <a:solidFill>
                  <a:srgbClr val="CC3300"/>
                </a:solidFill>
              </a:rPr>
              <a:t>多机器人协调船体分段系统</a:t>
            </a:r>
          </a:p>
        </p:txBody>
      </p:sp>
      <p:grpSp>
        <p:nvGrpSpPr>
          <p:cNvPr id="35843" name="Group 3">
            <a:extLst>
              <a:ext uri="{FF2B5EF4-FFF2-40B4-BE49-F238E27FC236}">
                <a16:creationId xmlns:a16="http://schemas.microsoft.com/office/drawing/2014/main" id="{C56A16F3-9209-4338-91F5-8303A035D885}"/>
              </a:ext>
            </a:extLst>
          </p:cNvPr>
          <p:cNvGrpSpPr>
            <a:grpSpLocks/>
          </p:cNvGrpSpPr>
          <p:nvPr/>
        </p:nvGrpSpPr>
        <p:grpSpPr bwMode="auto">
          <a:xfrm>
            <a:off x="899592" y="2060848"/>
            <a:ext cx="7467600" cy="3048000"/>
            <a:chOff x="2502" y="6609"/>
            <a:chExt cx="6968" cy="3081"/>
          </a:xfrm>
        </p:grpSpPr>
        <p:sp>
          <p:nvSpPr>
            <p:cNvPr id="35844" name="Line 4">
              <a:extLst>
                <a:ext uri="{FF2B5EF4-FFF2-40B4-BE49-F238E27FC236}">
                  <a16:creationId xmlns:a16="http://schemas.microsoft.com/office/drawing/2014/main" id="{1C121721-9999-4C4B-84D1-4428AD8BFB90}"/>
                </a:ext>
              </a:extLst>
            </p:cNvPr>
            <p:cNvSpPr>
              <a:spLocks noChangeShapeType="1"/>
            </p:cNvSpPr>
            <p:nvPr/>
          </p:nvSpPr>
          <p:spPr bwMode="auto">
            <a:xfrm>
              <a:off x="3334" y="8042"/>
              <a:ext cx="61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45" name="Line 5">
              <a:extLst>
                <a:ext uri="{FF2B5EF4-FFF2-40B4-BE49-F238E27FC236}">
                  <a16:creationId xmlns:a16="http://schemas.microsoft.com/office/drawing/2014/main" id="{438ADADF-D948-422A-99C5-BAAE2ABF0763}"/>
                </a:ext>
              </a:extLst>
            </p:cNvPr>
            <p:cNvSpPr>
              <a:spLocks noChangeShapeType="1"/>
            </p:cNvSpPr>
            <p:nvPr/>
          </p:nvSpPr>
          <p:spPr bwMode="auto">
            <a:xfrm>
              <a:off x="3164" y="8233"/>
              <a:ext cx="611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46" name="Line 6">
              <a:extLst>
                <a:ext uri="{FF2B5EF4-FFF2-40B4-BE49-F238E27FC236}">
                  <a16:creationId xmlns:a16="http://schemas.microsoft.com/office/drawing/2014/main" id="{85230E38-A5D4-4DDF-B32E-22B374D88264}"/>
                </a:ext>
              </a:extLst>
            </p:cNvPr>
            <p:cNvSpPr>
              <a:spLocks noChangeShapeType="1"/>
            </p:cNvSpPr>
            <p:nvPr/>
          </p:nvSpPr>
          <p:spPr bwMode="auto">
            <a:xfrm>
              <a:off x="2756" y="9097"/>
              <a:ext cx="611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47" name="Line 7">
              <a:extLst>
                <a:ext uri="{FF2B5EF4-FFF2-40B4-BE49-F238E27FC236}">
                  <a16:creationId xmlns:a16="http://schemas.microsoft.com/office/drawing/2014/main" id="{277FF380-2BB8-4335-B35E-89A9A61AAA53}"/>
                </a:ext>
              </a:extLst>
            </p:cNvPr>
            <p:cNvSpPr>
              <a:spLocks noChangeShapeType="1"/>
            </p:cNvSpPr>
            <p:nvPr/>
          </p:nvSpPr>
          <p:spPr bwMode="auto">
            <a:xfrm>
              <a:off x="2502" y="9289"/>
              <a:ext cx="61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5848" name="Group 8">
              <a:extLst>
                <a:ext uri="{FF2B5EF4-FFF2-40B4-BE49-F238E27FC236}">
                  <a16:creationId xmlns:a16="http://schemas.microsoft.com/office/drawing/2014/main" id="{4AFA3310-B6CB-4EFC-8E28-C1283F545025}"/>
                </a:ext>
              </a:extLst>
            </p:cNvPr>
            <p:cNvGrpSpPr>
              <a:grpSpLocks/>
            </p:cNvGrpSpPr>
            <p:nvPr/>
          </p:nvGrpSpPr>
          <p:grpSpPr bwMode="auto">
            <a:xfrm>
              <a:off x="5997" y="9138"/>
              <a:ext cx="2615" cy="552"/>
              <a:chOff x="5727" y="8415"/>
              <a:chExt cx="3234" cy="713"/>
            </a:xfrm>
          </p:grpSpPr>
          <p:sp>
            <p:nvSpPr>
              <p:cNvPr id="35849" name="AutoShape 9">
                <a:extLst>
                  <a:ext uri="{FF2B5EF4-FFF2-40B4-BE49-F238E27FC236}">
                    <a16:creationId xmlns:a16="http://schemas.microsoft.com/office/drawing/2014/main" id="{934DB48E-1D28-4673-B7B7-EA33BCDD73CF}"/>
                  </a:ext>
                </a:extLst>
              </p:cNvPr>
              <p:cNvSpPr>
                <a:spLocks noChangeArrowheads="1"/>
              </p:cNvSpPr>
              <p:nvPr/>
            </p:nvSpPr>
            <p:spPr bwMode="auto">
              <a:xfrm>
                <a:off x="5937" y="8446"/>
                <a:ext cx="189" cy="682"/>
              </a:xfrm>
              <a:prstGeom prst="cube">
                <a:avLst>
                  <a:gd name="adj" fmla="val 25171"/>
                </a:avLst>
              </a:prstGeom>
              <a:solidFill>
                <a:srgbClr val="FFFFFF"/>
              </a:solidFill>
              <a:ln w="9525">
                <a:solidFill>
                  <a:srgbClr val="000000"/>
                </a:solidFill>
                <a:miter lim="800000"/>
                <a:headEnd/>
                <a:tailEnd/>
              </a:ln>
            </p:spPr>
            <p:txBody>
              <a:bodyPr/>
              <a:lstStyle/>
              <a:p>
                <a:endParaRPr lang="zh-CN" altLang="en-US"/>
              </a:p>
            </p:txBody>
          </p:sp>
          <p:sp>
            <p:nvSpPr>
              <p:cNvPr id="35850" name="AutoShape 10">
                <a:extLst>
                  <a:ext uri="{FF2B5EF4-FFF2-40B4-BE49-F238E27FC236}">
                    <a16:creationId xmlns:a16="http://schemas.microsoft.com/office/drawing/2014/main" id="{F3525F5D-E34E-4058-ADFF-202EA21ACA78}"/>
                  </a:ext>
                </a:extLst>
              </p:cNvPr>
              <p:cNvSpPr>
                <a:spLocks noChangeArrowheads="1"/>
              </p:cNvSpPr>
              <p:nvPr/>
            </p:nvSpPr>
            <p:spPr bwMode="auto">
              <a:xfrm>
                <a:off x="6525" y="8446"/>
                <a:ext cx="189" cy="682"/>
              </a:xfrm>
              <a:prstGeom prst="cube">
                <a:avLst>
                  <a:gd name="adj" fmla="val 25171"/>
                </a:avLst>
              </a:prstGeom>
              <a:solidFill>
                <a:srgbClr val="FFFFFF"/>
              </a:solidFill>
              <a:ln w="9525">
                <a:solidFill>
                  <a:srgbClr val="000000"/>
                </a:solidFill>
                <a:miter lim="800000"/>
                <a:headEnd/>
                <a:tailEnd/>
              </a:ln>
            </p:spPr>
            <p:txBody>
              <a:bodyPr/>
              <a:lstStyle/>
              <a:p>
                <a:endParaRPr lang="zh-CN" altLang="en-US"/>
              </a:p>
            </p:txBody>
          </p:sp>
          <p:sp>
            <p:nvSpPr>
              <p:cNvPr id="35851" name="AutoShape 11">
                <a:extLst>
                  <a:ext uri="{FF2B5EF4-FFF2-40B4-BE49-F238E27FC236}">
                    <a16:creationId xmlns:a16="http://schemas.microsoft.com/office/drawing/2014/main" id="{C47685DA-B9D9-47A5-8199-3EDE0E0C5E2C}"/>
                  </a:ext>
                </a:extLst>
              </p:cNvPr>
              <p:cNvSpPr>
                <a:spLocks noChangeArrowheads="1"/>
              </p:cNvSpPr>
              <p:nvPr/>
            </p:nvSpPr>
            <p:spPr bwMode="auto">
              <a:xfrm>
                <a:off x="7176" y="8446"/>
                <a:ext cx="189" cy="682"/>
              </a:xfrm>
              <a:prstGeom prst="cube">
                <a:avLst>
                  <a:gd name="adj" fmla="val 25171"/>
                </a:avLst>
              </a:prstGeom>
              <a:solidFill>
                <a:srgbClr val="FFFFFF"/>
              </a:solidFill>
              <a:ln w="9525">
                <a:solidFill>
                  <a:srgbClr val="000000"/>
                </a:solidFill>
                <a:miter lim="800000"/>
                <a:headEnd/>
                <a:tailEnd/>
              </a:ln>
            </p:spPr>
            <p:txBody>
              <a:bodyPr/>
              <a:lstStyle/>
              <a:p>
                <a:endParaRPr lang="zh-CN" altLang="en-US"/>
              </a:p>
            </p:txBody>
          </p:sp>
          <p:sp>
            <p:nvSpPr>
              <p:cNvPr id="35852" name="AutoShape 12">
                <a:extLst>
                  <a:ext uri="{FF2B5EF4-FFF2-40B4-BE49-F238E27FC236}">
                    <a16:creationId xmlns:a16="http://schemas.microsoft.com/office/drawing/2014/main" id="{872BFF0B-C26F-49E8-A6EB-12678ECD4B41}"/>
                  </a:ext>
                </a:extLst>
              </p:cNvPr>
              <p:cNvSpPr>
                <a:spLocks noChangeArrowheads="1"/>
              </p:cNvSpPr>
              <p:nvPr/>
            </p:nvSpPr>
            <p:spPr bwMode="auto">
              <a:xfrm>
                <a:off x="7806" y="8446"/>
                <a:ext cx="189" cy="682"/>
              </a:xfrm>
              <a:prstGeom prst="cube">
                <a:avLst>
                  <a:gd name="adj" fmla="val 25171"/>
                </a:avLst>
              </a:prstGeom>
              <a:solidFill>
                <a:srgbClr val="FFFFFF"/>
              </a:solidFill>
              <a:ln w="9525">
                <a:solidFill>
                  <a:srgbClr val="000000"/>
                </a:solidFill>
                <a:miter lim="800000"/>
                <a:headEnd/>
                <a:tailEnd/>
              </a:ln>
            </p:spPr>
            <p:txBody>
              <a:bodyPr/>
              <a:lstStyle/>
              <a:p>
                <a:endParaRPr lang="zh-CN" altLang="en-US"/>
              </a:p>
            </p:txBody>
          </p:sp>
          <p:sp>
            <p:nvSpPr>
              <p:cNvPr id="35853" name="AutoShape 13">
                <a:extLst>
                  <a:ext uri="{FF2B5EF4-FFF2-40B4-BE49-F238E27FC236}">
                    <a16:creationId xmlns:a16="http://schemas.microsoft.com/office/drawing/2014/main" id="{4B991124-45C0-4C37-9809-6FAE99A4B429}"/>
                  </a:ext>
                </a:extLst>
              </p:cNvPr>
              <p:cNvSpPr>
                <a:spLocks noChangeArrowheads="1"/>
              </p:cNvSpPr>
              <p:nvPr/>
            </p:nvSpPr>
            <p:spPr bwMode="auto">
              <a:xfrm>
                <a:off x="8457" y="8446"/>
                <a:ext cx="189" cy="682"/>
              </a:xfrm>
              <a:prstGeom prst="cube">
                <a:avLst>
                  <a:gd name="adj" fmla="val 25171"/>
                </a:avLst>
              </a:prstGeom>
              <a:solidFill>
                <a:srgbClr val="FFFFFF"/>
              </a:solidFill>
              <a:ln w="9525">
                <a:solidFill>
                  <a:srgbClr val="000000"/>
                </a:solidFill>
                <a:miter lim="800000"/>
                <a:headEnd/>
                <a:tailEnd/>
              </a:ln>
            </p:spPr>
            <p:txBody>
              <a:bodyPr/>
              <a:lstStyle/>
              <a:p>
                <a:endParaRPr lang="zh-CN" altLang="en-US"/>
              </a:p>
            </p:txBody>
          </p:sp>
          <p:sp>
            <p:nvSpPr>
              <p:cNvPr id="35854" name="AutoShape 14">
                <a:extLst>
                  <a:ext uri="{FF2B5EF4-FFF2-40B4-BE49-F238E27FC236}">
                    <a16:creationId xmlns:a16="http://schemas.microsoft.com/office/drawing/2014/main" id="{CC36DB7E-C6F2-4B2F-B613-87541503E269}"/>
                  </a:ext>
                </a:extLst>
              </p:cNvPr>
              <p:cNvSpPr>
                <a:spLocks noChangeArrowheads="1"/>
              </p:cNvSpPr>
              <p:nvPr/>
            </p:nvSpPr>
            <p:spPr bwMode="auto">
              <a:xfrm>
                <a:off x="5727" y="8415"/>
                <a:ext cx="3234" cy="124"/>
              </a:xfrm>
              <a:prstGeom prst="cube">
                <a:avLst>
                  <a:gd name="adj" fmla="val 25000"/>
                </a:avLst>
              </a:prstGeom>
              <a:solidFill>
                <a:srgbClr val="FFFFFF"/>
              </a:solidFill>
              <a:ln w="9525">
                <a:solidFill>
                  <a:srgbClr val="000000"/>
                </a:solidFill>
                <a:miter lim="800000"/>
                <a:headEnd/>
                <a:tailEnd/>
              </a:ln>
            </p:spPr>
            <p:txBody>
              <a:bodyPr/>
              <a:lstStyle/>
              <a:p>
                <a:endParaRPr lang="zh-CN" altLang="en-US"/>
              </a:p>
            </p:txBody>
          </p:sp>
        </p:grpSp>
        <p:grpSp>
          <p:nvGrpSpPr>
            <p:cNvPr id="35855" name="Group 15">
              <a:extLst>
                <a:ext uri="{FF2B5EF4-FFF2-40B4-BE49-F238E27FC236}">
                  <a16:creationId xmlns:a16="http://schemas.microsoft.com/office/drawing/2014/main" id="{B60738B5-350D-49B9-9EE0-39E183A5EAF0}"/>
                </a:ext>
              </a:extLst>
            </p:cNvPr>
            <p:cNvGrpSpPr>
              <a:grpSpLocks/>
            </p:cNvGrpSpPr>
            <p:nvPr/>
          </p:nvGrpSpPr>
          <p:grpSpPr bwMode="auto">
            <a:xfrm>
              <a:off x="2773" y="8498"/>
              <a:ext cx="2854" cy="785"/>
              <a:chOff x="2136" y="10337"/>
              <a:chExt cx="3528" cy="1015"/>
            </a:xfrm>
          </p:grpSpPr>
          <p:grpSp>
            <p:nvGrpSpPr>
              <p:cNvPr id="35856" name="Group 16">
                <a:extLst>
                  <a:ext uri="{FF2B5EF4-FFF2-40B4-BE49-F238E27FC236}">
                    <a16:creationId xmlns:a16="http://schemas.microsoft.com/office/drawing/2014/main" id="{42DEF84B-D88B-49FE-8290-01209B1D2A33}"/>
                  </a:ext>
                </a:extLst>
              </p:cNvPr>
              <p:cNvGrpSpPr>
                <a:grpSpLocks/>
              </p:cNvGrpSpPr>
              <p:nvPr/>
            </p:nvGrpSpPr>
            <p:grpSpPr bwMode="auto">
              <a:xfrm>
                <a:off x="2136" y="10337"/>
                <a:ext cx="861" cy="1015"/>
                <a:chOff x="2178" y="10368"/>
                <a:chExt cx="861" cy="1015"/>
              </a:xfrm>
            </p:grpSpPr>
            <p:sp>
              <p:nvSpPr>
                <p:cNvPr id="35857" name="Oval 17">
                  <a:extLst>
                    <a:ext uri="{FF2B5EF4-FFF2-40B4-BE49-F238E27FC236}">
                      <a16:creationId xmlns:a16="http://schemas.microsoft.com/office/drawing/2014/main" id="{CAF8AA34-ACE9-423C-ACAB-7F87A5DEF60D}"/>
                    </a:ext>
                  </a:extLst>
                </p:cNvPr>
                <p:cNvSpPr>
                  <a:spLocks noChangeArrowheads="1"/>
                </p:cNvSpPr>
                <p:nvPr/>
              </p:nvSpPr>
              <p:spPr bwMode="auto">
                <a:xfrm>
                  <a:off x="2892" y="10988"/>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858" name="AutoShape 18">
                  <a:extLst>
                    <a:ext uri="{FF2B5EF4-FFF2-40B4-BE49-F238E27FC236}">
                      <a16:creationId xmlns:a16="http://schemas.microsoft.com/office/drawing/2014/main" id="{1FBAAD04-8F87-4E2F-9289-3FD33E5A48E1}"/>
                    </a:ext>
                  </a:extLst>
                </p:cNvPr>
                <p:cNvSpPr>
                  <a:spLocks noChangeArrowheads="1"/>
                </p:cNvSpPr>
                <p:nvPr/>
              </p:nvSpPr>
              <p:spPr bwMode="auto">
                <a:xfrm>
                  <a:off x="2220" y="10802"/>
                  <a:ext cx="777" cy="496"/>
                </a:xfrm>
                <a:prstGeom prst="cube">
                  <a:avLst>
                    <a:gd name="adj" fmla="val 58065"/>
                  </a:avLst>
                </a:prstGeom>
                <a:solidFill>
                  <a:srgbClr val="FFFFFF"/>
                </a:solidFill>
                <a:ln w="9525">
                  <a:solidFill>
                    <a:srgbClr val="000000"/>
                  </a:solidFill>
                  <a:miter lim="800000"/>
                  <a:headEnd/>
                  <a:tailEnd/>
                </a:ln>
              </p:spPr>
              <p:txBody>
                <a:bodyPr/>
                <a:lstStyle/>
                <a:p>
                  <a:endParaRPr lang="zh-CN" altLang="en-US"/>
                </a:p>
              </p:txBody>
            </p:sp>
            <p:sp>
              <p:nvSpPr>
                <p:cNvPr id="35859" name="Oval 19">
                  <a:extLst>
                    <a:ext uri="{FF2B5EF4-FFF2-40B4-BE49-F238E27FC236}">
                      <a16:creationId xmlns:a16="http://schemas.microsoft.com/office/drawing/2014/main" id="{BD357DAD-512E-4172-AB09-11999F4BA733}"/>
                    </a:ext>
                  </a:extLst>
                </p:cNvPr>
                <p:cNvSpPr>
                  <a:spLocks noChangeArrowheads="1"/>
                </p:cNvSpPr>
                <p:nvPr/>
              </p:nvSpPr>
              <p:spPr bwMode="auto">
                <a:xfrm>
                  <a:off x="2178" y="11236"/>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860" name="Oval 20">
                  <a:extLst>
                    <a:ext uri="{FF2B5EF4-FFF2-40B4-BE49-F238E27FC236}">
                      <a16:creationId xmlns:a16="http://schemas.microsoft.com/office/drawing/2014/main" id="{A51F2E34-FFCE-4954-85C1-B33C8CA1EE63}"/>
                    </a:ext>
                  </a:extLst>
                </p:cNvPr>
                <p:cNvSpPr>
                  <a:spLocks noChangeArrowheads="1"/>
                </p:cNvSpPr>
                <p:nvPr/>
              </p:nvSpPr>
              <p:spPr bwMode="auto">
                <a:xfrm>
                  <a:off x="2619" y="11236"/>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861" name="AutoShape 21">
                  <a:extLst>
                    <a:ext uri="{FF2B5EF4-FFF2-40B4-BE49-F238E27FC236}">
                      <a16:creationId xmlns:a16="http://schemas.microsoft.com/office/drawing/2014/main" id="{81D6D46E-5701-4EED-B4E1-EACB2A102D96}"/>
                    </a:ext>
                  </a:extLst>
                </p:cNvPr>
                <p:cNvSpPr>
                  <a:spLocks noChangeArrowheads="1"/>
                </p:cNvSpPr>
                <p:nvPr/>
              </p:nvSpPr>
              <p:spPr bwMode="auto">
                <a:xfrm>
                  <a:off x="2493" y="10368"/>
                  <a:ext cx="189" cy="651"/>
                </a:xfrm>
                <a:prstGeom prst="can">
                  <a:avLst>
                    <a:gd name="adj" fmla="val 86111"/>
                  </a:avLst>
                </a:prstGeom>
                <a:solidFill>
                  <a:srgbClr val="FFFFFF"/>
                </a:solidFill>
                <a:ln w="9525">
                  <a:solidFill>
                    <a:srgbClr val="000000"/>
                  </a:solidFill>
                  <a:round/>
                  <a:headEnd/>
                  <a:tailEnd/>
                </a:ln>
              </p:spPr>
              <p:txBody>
                <a:bodyPr/>
                <a:lstStyle/>
                <a:p>
                  <a:endParaRPr lang="zh-CN" altLang="en-US"/>
                </a:p>
              </p:txBody>
            </p:sp>
          </p:grpSp>
          <p:grpSp>
            <p:nvGrpSpPr>
              <p:cNvPr id="35862" name="Group 22">
                <a:extLst>
                  <a:ext uri="{FF2B5EF4-FFF2-40B4-BE49-F238E27FC236}">
                    <a16:creationId xmlns:a16="http://schemas.microsoft.com/office/drawing/2014/main" id="{72B256D0-2AE8-4EC3-9F59-3AAE856FF6B5}"/>
                  </a:ext>
                </a:extLst>
              </p:cNvPr>
              <p:cNvGrpSpPr>
                <a:grpSpLocks/>
              </p:cNvGrpSpPr>
              <p:nvPr/>
            </p:nvGrpSpPr>
            <p:grpSpPr bwMode="auto">
              <a:xfrm>
                <a:off x="2766" y="10337"/>
                <a:ext cx="861" cy="1015"/>
                <a:chOff x="2178" y="10368"/>
                <a:chExt cx="861" cy="1015"/>
              </a:xfrm>
            </p:grpSpPr>
            <p:sp>
              <p:nvSpPr>
                <p:cNvPr id="35863" name="Oval 23">
                  <a:extLst>
                    <a:ext uri="{FF2B5EF4-FFF2-40B4-BE49-F238E27FC236}">
                      <a16:creationId xmlns:a16="http://schemas.microsoft.com/office/drawing/2014/main" id="{D28A452B-0764-4A4D-8F00-F793A9673312}"/>
                    </a:ext>
                  </a:extLst>
                </p:cNvPr>
                <p:cNvSpPr>
                  <a:spLocks noChangeArrowheads="1"/>
                </p:cNvSpPr>
                <p:nvPr/>
              </p:nvSpPr>
              <p:spPr bwMode="auto">
                <a:xfrm>
                  <a:off x="2892" y="10988"/>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864" name="AutoShape 24">
                  <a:extLst>
                    <a:ext uri="{FF2B5EF4-FFF2-40B4-BE49-F238E27FC236}">
                      <a16:creationId xmlns:a16="http://schemas.microsoft.com/office/drawing/2014/main" id="{516923B9-A436-4E97-80C1-E9B57610B7C7}"/>
                    </a:ext>
                  </a:extLst>
                </p:cNvPr>
                <p:cNvSpPr>
                  <a:spLocks noChangeArrowheads="1"/>
                </p:cNvSpPr>
                <p:nvPr/>
              </p:nvSpPr>
              <p:spPr bwMode="auto">
                <a:xfrm>
                  <a:off x="2220" y="10802"/>
                  <a:ext cx="777" cy="496"/>
                </a:xfrm>
                <a:prstGeom prst="cube">
                  <a:avLst>
                    <a:gd name="adj" fmla="val 58065"/>
                  </a:avLst>
                </a:prstGeom>
                <a:solidFill>
                  <a:srgbClr val="FFFFFF"/>
                </a:solidFill>
                <a:ln w="9525">
                  <a:solidFill>
                    <a:srgbClr val="000000"/>
                  </a:solidFill>
                  <a:miter lim="800000"/>
                  <a:headEnd/>
                  <a:tailEnd/>
                </a:ln>
              </p:spPr>
              <p:txBody>
                <a:bodyPr/>
                <a:lstStyle/>
                <a:p>
                  <a:endParaRPr lang="zh-CN" altLang="en-US"/>
                </a:p>
              </p:txBody>
            </p:sp>
            <p:sp>
              <p:nvSpPr>
                <p:cNvPr id="35865" name="Oval 25">
                  <a:extLst>
                    <a:ext uri="{FF2B5EF4-FFF2-40B4-BE49-F238E27FC236}">
                      <a16:creationId xmlns:a16="http://schemas.microsoft.com/office/drawing/2014/main" id="{A6575E02-316D-41D0-97B8-80A9E120EE9A}"/>
                    </a:ext>
                  </a:extLst>
                </p:cNvPr>
                <p:cNvSpPr>
                  <a:spLocks noChangeArrowheads="1"/>
                </p:cNvSpPr>
                <p:nvPr/>
              </p:nvSpPr>
              <p:spPr bwMode="auto">
                <a:xfrm>
                  <a:off x="2178" y="11236"/>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866" name="Oval 26">
                  <a:extLst>
                    <a:ext uri="{FF2B5EF4-FFF2-40B4-BE49-F238E27FC236}">
                      <a16:creationId xmlns:a16="http://schemas.microsoft.com/office/drawing/2014/main" id="{5356A2C2-FF8A-496D-95B9-FFE2A28855BD}"/>
                    </a:ext>
                  </a:extLst>
                </p:cNvPr>
                <p:cNvSpPr>
                  <a:spLocks noChangeArrowheads="1"/>
                </p:cNvSpPr>
                <p:nvPr/>
              </p:nvSpPr>
              <p:spPr bwMode="auto">
                <a:xfrm>
                  <a:off x="2619" y="11236"/>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867" name="AutoShape 27">
                  <a:extLst>
                    <a:ext uri="{FF2B5EF4-FFF2-40B4-BE49-F238E27FC236}">
                      <a16:creationId xmlns:a16="http://schemas.microsoft.com/office/drawing/2014/main" id="{54E145DE-F034-4FC6-A8EC-94BE0C986432}"/>
                    </a:ext>
                  </a:extLst>
                </p:cNvPr>
                <p:cNvSpPr>
                  <a:spLocks noChangeArrowheads="1"/>
                </p:cNvSpPr>
                <p:nvPr/>
              </p:nvSpPr>
              <p:spPr bwMode="auto">
                <a:xfrm>
                  <a:off x="2493" y="10368"/>
                  <a:ext cx="189" cy="651"/>
                </a:xfrm>
                <a:prstGeom prst="can">
                  <a:avLst>
                    <a:gd name="adj" fmla="val 86111"/>
                  </a:avLst>
                </a:prstGeom>
                <a:solidFill>
                  <a:srgbClr val="FFFFFF"/>
                </a:solidFill>
                <a:ln w="9525">
                  <a:solidFill>
                    <a:srgbClr val="000000"/>
                  </a:solidFill>
                  <a:round/>
                  <a:headEnd/>
                  <a:tailEnd/>
                </a:ln>
              </p:spPr>
              <p:txBody>
                <a:bodyPr/>
                <a:lstStyle/>
                <a:p>
                  <a:endParaRPr lang="zh-CN" altLang="en-US"/>
                </a:p>
              </p:txBody>
            </p:sp>
          </p:grpSp>
          <p:grpSp>
            <p:nvGrpSpPr>
              <p:cNvPr id="35868" name="Group 28">
                <a:extLst>
                  <a:ext uri="{FF2B5EF4-FFF2-40B4-BE49-F238E27FC236}">
                    <a16:creationId xmlns:a16="http://schemas.microsoft.com/office/drawing/2014/main" id="{11EE88D9-5D49-4005-8487-5459FE3E8FCA}"/>
                  </a:ext>
                </a:extLst>
              </p:cNvPr>
              <p:cNvGrpSpPr>
                <a:grpSpLocks/>
              </p:cNvGrpSpPr>
              <p:nvPr/>
            </p:nvGrpSpPr>
            <p:grpSpPr bwMode="auto">
              <a:xfrm>
                <a:off x="3417" y="10337"/>
                <a:ext cx="861" cy="1015"/>
                <a:chOff x="2178" y="10368"/>
                <a:chExt cx="861" cy="1015"/>
              </a:xfrm>
            </p:grpSpPr>
            <p:sp>
              <p:nvSpPr>
                <p:cNvPr id="35869" name="Oval 29">
                  <a:extLst>
                    <a:ext uri="{FF2B5EF4-FFF2-40B4-BE49-F238E27FC236}">
                      <a16:creationId xmlns:a16="http://schemas.microsoft.com/office/drawing/2014/main" id="{3BCEE1D0-A49D-4A80-8120-399DBF182C77}"/>
                    </a:ext>
                  </a:extLst>
                </p:cNvPr>
                <p:cNvSpPr>
                  <a:spLocks noChangeArrowheads="1"/>
                </p:cNvSpPr>
                <p:nvPr/>
              </p:nvSpPr>
              <p:spPr bwMode="auto">
                <a:xfrm>
                  <a:off x="2892" y="10988"/>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870" name="AutoShape 30">
                  <a:extLst>
                    <a:ext uri="{FF2B5EF4-FFF2-40B4-BE49-F238E27FC236}">
                      <a16:creationId xmlns:a16="http://schemas.microsoft.com/office/drawing/2014/main" id="{C4900335-2E28-4E73-9242-24EAEE1F34B7}"/>
                    </a:ext>
                  </a:extLst>
                </p:cNvPr>
                <p:cNvSpPr>
                  <a:spLocks noChangeArrowheads="1"/>
                </p:cNvSpPr>
                <p:nvPr/>
              </p:nvSpPr>
              <p:spPr bwMode="auto">
                <a:xfrm>
                  <a:off x="2220" y="10802"/>
                  <a:ext cx="777" cy="496"/>
                </a:xfrm>
                <a:prstGeom prst="cube">
                  <a:avLst>
                    <a:gd name="adj" fmla="val 58065"/>
                  </a:avLst>
                </a:prstGeom>
                <a:solidFill>
                  <a:srgbClr val="FFFFFF"/>
                </a:solidFill>
                <a:ln w="9525">
                  <a:solidFill>
                    <a:srgbClr val="000000"/>
                  </a:solidFill>
                  <a:miter lim="800000"/>
                  <a:headEnd/>
                  <a:tailEnd/>
                </a:ln>
              </p:spPr>
              <p:txBody>
                <a:bodyPr/>
                <a:lstStyle/>
                <a:p>
                  <a:endParaRPr lang="zh-CN" altLang="en-US"/>
                </a:p>
              </p:txBody>
            </p:sp>
            <p:sp>
              <p:nvSpPr>
                <p:cNvPr id="35871" name="Oval 31">
                  <a:extLst>
                    <a:ext uri="{FF2B5EF4-FFF2-40B4-BE49-F238E27FC236}">
                      <a16:creationId xmlns:a16="http://schemas.microsoft.com/office/drawing/2014/main" id="{E0624FF0-1881-4DFB-B6F0-ED5E977C7ECE}"/>
                    </a:ext>
                  </a:extLst>
                </p:cNvPr>
                <p:cNvSpPr>
                  <a:spLocks noChangeArrowheads="1"/>
                </p:cNvSpPr>
                <p:nvPr/>
              </p:nvSpPr>
              <p:spPr bwMode="auto">
                <a:xfrm>
                  <a:off x="2178" y="11236"/>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872" name="Oval 32">
                  <a:extLst>
                    <a:ext uri="{FF2B5EF4-FFF2-40B4-BE49-F238E27FC236}">
                      <a16:creationId xmlns:a16="http://schemas.microsoft.com/office/drawing/2014/main" id="{B8752D32-8F3F-4209-9EC5-751805D2A9F8}"/>
                    </a:ext>
                  </a:extLst>
                </p:cNvPr>
                <p:cNvSpPr>
                  <a:spLocks noChangeArrowheads="1"/>
                </p:cNvSpPr>
                <p:nvPr/>
              </p:nvSpPr>
              <p:spPr bwMode="auto">
                <a:xfrm>
                  <a:off x="2619" y="11236"/>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873" name="AutoShape 33">
                  <a:extLst>
                    <a:ext uri="{FF2B5EF4-FFF2-40B4-BE49-F238E27FC236}">
                      <a16:creationId xmlns:a16="http://schemas.microsoft.com/office/drawing/2014/main" id="{A66D335D-49DE-4BAD-A442-FD7D101C5C3C}"/>
                    </a:ext>
                  </a:extLst>
                </p:cNvPr>
                <p:cNvSpPr>
                  <a:spLocks noChangeArrowheads="1"/>
                </p:cNvSpPr>
                <p:nvPr/>
              </p:nvSpPr>
              <p:spPr bwMode="auto">
                <a:xfrm>
                  <a:off x="2493" y="10368"/>
                  <a:ext cx="189" cy="651"/>
                </a:xfrm>
                <a:prstGeom prst="can">
                  <a:avLst>
                    <a:gd name="adj" fmla="val 86111"/>
                  </a:avLst>
                </a:prstGeom>
                <a:solidFill>
                  <a:srgbClr val="FFFFFF"/>
                </a:solidFill>
                <a:ln w="9525">
                  <a:solidFill>
                    <a:srgbClr val="000000"/>
                  </a:solidFill>
                  <a:round/>
                  <a:headEnd/>
                  <a:tailEnd/>
                </a:ln>
              </p:spPr>
              <p:txBody>
                <a:bodyPr/>
                <a:lstStyle/>
                <a:p>
                  <a:endParaRPr lang="zh-CN" altLang="en-US"/>
                </a:p>
              </p:txBody>
            </p:sp>
          </p:grpSp>
          <p:grpSp>
            <p:nvGrpSpPr>
              <p:cNvPr id="35874" name="Group 34">
                <a:extLst>
                  <a:ext uri="{FF2B5EF4-FFF2-40B4-BE49-F238E27FC236}">
                    <a16:creationId xmlns:a16="http://schemas.microsoft.com/office/drawing/2014/main" id="{542174BA-5AB0-4DD4-AA47-C51A7DFF7639}"/>
                  </a:ext>
                </a:extLst>
              </p:cNvPr>
              <p:cNvGrpSpPr>
                <a:grpSpLocks/>
              </p:cNvGrpSpPr>
              <p:nvPr/>
            </p:nvGrpSpPr>
            <p:grpSpPr bwMode="auto">
              <a:xfrm>
                <a:off x="4089" y="10337"/>
                <a:ext cx="861" cy="1015"/>
                <a:chOff x="2178" y="10368"/>
                <a:chExt cx="861" cy="1015"/>
              </a:xfrm>
            </p:grpSpPr>
            <p:sp>
              <p:nvSpPr>
                <p:cNvPr id="35875" name="Oval 35">
                  <a:extLst>
                    <a:ext uri="{FF2B5EF4-FFF2-40B4-BE49-F238E27FC236}">
                      <a16:creationId xmlns:a16="http://schemas.microsoft.com/office/drawing/2014/main" id="{F9D4BCBE-B56F-422E-8AA0-A884888CC809}"/>
                    </a:ext>
                  </a:extLst>
                </p:cNvPr>
                <p:cNvSpPr>
                  <a:spLocks noChangeArrowheads="1"/>
                </p:cNvSpPr>
                <p:nvPr/>
              </p:nvSpPr>
              <p:spPr bwMode="auto">
                <a:xfrm>
                  <a:off x="2892" y="10988"/>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876" name="AutoShape 36">
                  <a:extLst>
                    <a:ext uri="{FF2B5EF4-FFF2-40B4-BE49-F238E27FC236}">
                      <a16:creationId xmlns:a16="http://schemas.microsoft.com/office/drawing/2014/main" id="{DEC4ADA8-0DCB-42A6-9A68-F33EEBF37946}"/>
                    </a:ext>
                  </a:extLst>
                </p:cNvPr>
                <p:cNvSpPr>
                  <a:spLocks noChangeArrowheads="1"/>
                </p:cNvSpPr>
                <p:nvPr/>
              </p:nvSpPr>
              <p:spPr bwMode="auto">
                <a:xfrm>
                  <a:off x="2220" y="10802"/>
                  <a:ext cx="777" cy="496"/>
                </a:xfrm>
                <a:prstGeom prst="cube">
                  <a:avLst>
                    <a:gd name="adj" fmla="val 58065"/>
                  </a:avLst>
                </a:prstGeom>
                <a:solidFill>
                  <a:srgbClr val="FFFFFF"/>
                </a:solidFill>
                <a:ln w="9525">
                  <a:solidFill>
                    <a:srgbClr val="000000"/>
                  </a:solidFill>
                  <a:miter lim="800000"/>
                  <a:headEnd/>
                  <a:tailEnd/>
                </a:ln>
              </p:spPr>
              <p:txBody>
                <a:bodyPr/>
                <a:lstStyle/>
                <a:p>
                  <a:endParaRPr lang="zh-CN" altLang="en-US"/>
                </a:p>
              </p:txBody>
            </p:sp>
            <p:sp>
              <p:nvSpPr>
                <p:cNvPr id="35877" name="Oval 37">
                  <a:extLst>
                    <a:ext uri="{FF2B5EF4-FFF2-40B4-BE49-F238E27FC236}">
                      <a16:creationId xmlns:a16="http://schemas.microsoft.com/office/drawing/2014/main" id="{47334E89-6B47-4746-A436-C5E560292932}"/>
                    </a:ext>
                  </a:extLst>
                </p:cNvPr>
                <p:cNvSpPr>
                  <a:spLocks noChangeArrowheads="1"/>
                </p:cNvSpPr>
                <p:nvPr/>
              </p:nvSpPr>
              <p:spPr bwMode="auto">
                <a:xfrm>
                  <a:off x="2178" y="11236"/>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878" name="Oval 38">
                  <a:extLst>
                    <a:ext uri="{FF2B5EF4-FFF2-40B4-BE49-F238E27FC236}">
                      <a16:creationId xmlns:a16="http://schemas.microsoft.com/office/drawing/2014/main" id="{5FD3BAA8-3789-4509-A5D1-CEDCFE3B5367}"/>
                    </a:ext>
                  </a:extLst>
                </p:cNvPr>
                <p:cNvSpPr>
                  <a:spLocks noChangeArrowheads="1"/>
                </p:cNvSpPr>
                <p:nvPr/>
              </p:nvSpPr>
              <p:spPr bwMode="auto">
                <a:xfrm>
                  <a:off x="2619" y="11236"/>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879" name="AutoShape 39">
                  <a:extLst>
                    <a:ext uri="{FF2B5EF4-FFF2-40B4-BE49-F238E27FC236}">
                      <a16:creationId xmlns:a16="http://schemas.microsoft.com/office/drawing/2014/main" id="{BEF271AF-DBC6-4E49-86B8-009A3BDE3FA2}"/>
                    </a:ext>
                  </a:extLst>
                </p:cNvPr>
                <p:cNvSpPr>
                  <a:spLocks noChangeArrowheads="1"/>
                </p:cNvSpPr>
                <p:nvPr/>
              </p:nvSpPr>
              <p:spPr bwMode="auto">
                <a:xfrm>
                  <a:off x="2493" y="10368"/>
                  <a:ext cx="189" cy="651"/>
                </a:xfrm>
                <a:prstGeom prst="can">
                  <a:avLst>
                    <a:gd name="adj" fmla="val 86111"/>
                  </a:avLst>
                </a:prstGeom>
                <a:solidFill>
                  <a:srgbClr val="FFFFFF"/>
                </a:solidFill>
                <a:ln w="9525">
                  <a:solidFill>
                    <a:srgbClr val="000000"/>
                  </a:solidFill>
                  <a:round/>
                  <a:headEnd/>
                  <a:tailEnd/>
                </a:ln>
              </p:spPr>
              <p:txBody>
                <a:bodyPr/>
                <a:lstStyle/>
                <a:p>
                  <a:endParaRPr lang="zh-CN" altLang="en-US"/>
                </a:p>
              </p:txBody>
            </p:sp>
          </p:grpSp>
          <p:grpSp>
            <p:nvGrpSpPr>
              <p:cNvPr id="35880" name="Group 40">
                <a:extLst>
                  <a:ext uri="{FF2B5EF4-FFF2-40B4-BE49-F238E27FC236}">
                    <a16:creationId xmlns:a16="http://schemas.microsoft.com/office/drawing/2014/main" id="{D3FB162C-11DB-4EA0-8564-8E00379364DE}"/>
                  </a:ext>
                </a:extLst>
              </p:cNvPr>
              <p:cNvGrpSpPr>
                <a:grpSpLocks/>
              </p:cNvGrpSpPr>
              <p:nvPr/>
            </p:nvGrpSpPr>
            <p:grpSpPr bwMode="auto">
              <a:xfrm>
                <a:off x="4803" y="10337"/>
                <a:ext cx="861" cy="1015"/>
                <a:chOff x="2178" y="10368"/>
                <a:chExt cx="861" cy="1015"/>
              </a:xfrm>
            </p:grpSpPr>
            <p:sp>
              <p:nvSpPr>
                <p:cNvPr id="35881" name="Oval 41">
                  <a:extLst>
                    <a:ext uri="{FF2B5EF4-FFF2-40B4-BE49-F238E27FC236}">
                      <a16:creationId xmlns:a16="http://schemas.microsoft.com/office/drawing/2014/main" id="{C405BC27-55ED-46F8-BB95-2F58A94923D5}"/>
                    </a:ext>
                  </a:extLst>
                </p:cNvPr>
                <p:cNvSpPr>
                  <a:spLocks noChangeArrowheads="1"/>
                </p:cNvSpPr>
                <p:nvPr/>
              </p:nvSpPr>
              <p:spPr bwMode="auto">
                <a:xfrm>
                  <a:off x="2892" y="10988"/>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882" name="AutoShape 42">
                  <a:extLst>
                    <a:ext uri="{FF2B5EF4-FFF2-40B4-BE49-F238E27FC236}">
                      <a16:creationId xmlns:a16="http://schemas.microsoft.com/office/drawing/2014/main" id="{A58D88AD-4330-49B4-907B-71324A1F770E}"/>
                    </a:ext>
                  </a:extLst>
                </p:cNvPr>
                <p:cNvSpPr>
                  <a:spLocks noChangeArrowheads="1"/>
                </p:cNvSpPr>
                <p:nvPr/>
              </p:nvSpPr>
              <p:spPr bwMode="auto">
                <a:xfrm>
                  <a:off x="2220" y="10802"/>
                  <a:ext cx="777" cy="496"/>
                </a:xfrm>
                <a:prstGeom prst="cube">
                  <a:avLst>
                    <a:gd name="adj" fmla="val 58065"/>
                  </a:avLst>
                </a:prstGeom>
                <a:solidFill>
                  <a:srgbClr val="FFFFFF"/>
                </a:solidFill>
                <a:ln w="9525">
                  <a:solidFill>
                    <a:srgbClr val="000000"/>
                  </a:solidFill>
                  <a:miter lim="800000"/>
                  <a:headEnd/>
                  <a:tailEnd/>
                </a:ln>
              </p:spPr>
              <p:txBody>
                <a:bodyPr/>
                <a:lstStyle/>
                <a:p>
                  <a:endParaRPr lang="zh-CN" altLang="en-US"/>
                </a:p>
              </p:txBody>
            </p:sp>
            <p:sp>
              <p:nvSpPr>
                <p:cNvPr id="35883" name="Oval 43">
                  <a:extLst>
                    <a:ext uri="{FF2B5EF4-FFF2-40B4-BE49-F238E27FC236}">
                      <a16:creationId xmlns:a16="http://schemas.microsoft.com/office/drawing/2014/main" id="{4702BA82-CE07-42EE-912F-99A49788D672}"/>
                    </a:ext>
                  </a:extLst>
                </p:cNvPr>
                <p:cNvSpPr>
                  <a:spLocks noChangeArrowheads="1"/>
                </p:cNvSpPr>
                <p:nvPr/>
              </p:nvSpPr>
              <p:spPr bwMode="auto">
                <a:xfrm>
                  <a:off x="2178" y="11236"/>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884" name="Oval 44">
                  <a:extLst>
                    <a:ext uri="{FF2B5EF4-FFF2-40B4-BE49-F238E27FC236}">
                      <a16:creationId xmlns:a16="http://schemas.microsoft.com/office/drawing/2014/main" id="{AAC356A8-4542-4353-9569-AA7D71CF027A}"/>
                    </a:ext>
                  </a:extLst>
                </p:cNvPr>
                <p:cNvSpPr>
                  <a:spLocks noChangeArrowheads="1"/>
                </p:cNvSpPr>
                <p:nvPr/>
              </p:nvSpPr>
              <p:spPr bwMode="auto">
                <a:xfrm>
                  <a:off x="2619" y="11236"/>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885" name="AutoShape 45">
                  <a:extLst>
                    <a:ext uri="{FF2B5EF4-FFF2-40B4-BE49-F238E27FC236}">
                      <a16:creationId xmlns:a16="http://schemas.microsoft.com/office/drawing/2014/main" id="{C7EA4C8F-8149-4FC9-8F48-D9F9D81BA6B4}"/>
                    </a:ext>
                  </a:extLst>
                </p:cNvPr>
                <p:cNvSpPr>
                  <a:spLocks noChangeArrowheads="1"/>
                </p:cNvSpPr>
                <p:nvPr/>
              </p:nvSpPr>
              <p:spPr bwMode="auto">
                <a:xfrm>
                  <a:off x="2493" y="10368"/>
                  <a:ext cx="189" cy="651"/>
                </a:xfrm>
                <a:prstGeom prst="can">
                  <a:avLst>
                    <a:gd name="adj" fmla="val 86111"/>
                  </a:avLst>
                </a:prstGeom>
                <a:solidFill>
                  <a:srgbClr val="FFFFFF"/>
                </a:solidFill>
                <a:ln w="9525">
                  <a:solidFill>
                    <a:srgbClr val="000000"/>
                  </a:solidFill>
                  <a:round/>
                  <a:headEnd/>
                  <a:tailEnd/>
                </a:ln>
              </p:spPr>
              <p:txBody>
                <a:bodyPr/>
                <a:lstStyle/>
                <a:p>
                  <a:endParaRPr lang="zh-CN" altLang="en-US"/>
                </a:p>
              </p:txBody>
            </p:sp>
          </p:grpSp>
          <p:sp>
            <p:nvSpPr>
              <p:cNvPr id="35886" name="AutoShape 46">
                <a:extLst>
                  <a:ext uri="{FF2B5EF4-FFF2-40B4-BE49-F238E27FC236}">
                    <a16:creationId xmlns:a16="http://schemas.microsoft.com/office/drawing/2014/main" id="{8774F77D-D90F-439C-A78F-0306BE730A88}"/>
                  </a:ext>
                </a:extLst>
              </p:cNvPr>
              <p:cNvSpPr>
                <a:spLocks noChangeArrowheads="1"/>
              </p:cNvSpPr>
              <p:nvPr/>
            </p:nvSpPr>
            <p:spPr bwMode="auto">
              <a:xfrm>
                <a:off x="2283" y="10337"/>
                <a:ext cx="3255" cy="155"/>
              </a:xfrm>
              <a:prstGeom prst="cube">
                <a:avLst>
                  <a:gd name="adj" fmla="val 25000"/>
                </a:avLst>
              </a:prstGeom>
              <a:solidFill>
                <a:srgbClr val="FFFFFF"/>
              </a:solidFill>
              <a:ln w="9525">
                <a:solidFill>
                  <a:srgbClr val="000000"/>
                </a:solidFill>
                <a:miter lim="800000"/>
                <a:headEnd/>
                <a:tailEnd/>
              </a:ln>
            </p:spPr>
            <p:txBody>
              <a:bodyPr/>
              <a:lstStyle/>
              <a:p>
                <a:endParaRPr lang="zh-CN" altLang="en-US"/>
              </a:p>
            </p:txBody>
          </p:sp>
        </p:grpSp>
        <p:grpSp>
          <p:nvGrpSpPr>
            <p:cNvPr id="35887" name="Group 47">
              <a:extLst>
                <a:ext uri="{FF2B5EF4-FFF2-40B4-BE49-F238E27FC236}">
                  <a16:creationId xmlns:a16="http://schemas.microsoft.com/office/drawing/2014/main" id="{8FCB1C84-976C-47AF-9F04-DFED55A5B323}"/>
                </a:ext>
              </a:extLst>
            </p:cNvPr>
            <p:cNvGrpSpPr>
              <a:grpSpLocks/>
            </p:cNvGrpSpPr>
            <p:nvPr/>
          </p:nvGrpSpPr>
          <p:grpSpPr bwMode="auto">
            <a:xfrm>
              <a:off x="3351" y="7443"/>
              <a:ext cx="2853" cy="785"/>
              <a:chOff x="2136" y="10337"/>
              <a:chExt cx="3528" cy="1015"/>
            </a:xfrm>
          </p:grpSpPr>
          <p:grpSp>
            <p:nvGrpSpPr>
              <p:cNvPr id="35888" name="Group 48">
                <a:extLst>
                  <a:ext uri="{FF2B5EF4-FFF2-40B4-BE49-F238E27FC236}">
                    <a16:creationId xmlns:a16="http://schemas.microsoft.com/office/drawing/2014/main" id="{58D5ED60-045D-4171-8FE5-B930C5AEEB48}"/>
                  </a:ext>
                </a:extLst>
              </p:cNvPr>
              <p:cNvGrpSpPr>
                <a:grpSpLocks/>
              </p:cNvGrpSpPr>
              <p:nvPr/>
            </p:nvGrpSpPr>
            <p:grpSpPr bwMode="auto">
              <a:xfrm>
                <a:off x="2136" y="10337"/>
                <a:ext cx="861" cy="1015"/>
                <a:chOff x="2178" y="10368"/>
                <a:chExt cx="861" cy="1015"/>
              </a:xfrm>
            </p:grpSpPr>
            <p:sp>
              <p:nvSpPr>
                <p:cNvPr id="35889" name="Oval 49">
                  <a:extLst>
                    <a:ext uri="{FF2B5EF4-FFF2-40B4-BE49-F238E27FC236}">
                      <a16:creationId xmlns:a16="http://schemas.microsoft.com/office/drawing/2014/main" id="{44F9A0C4-BE64-47A7-A628-93EEB606E701}"/>
                    </a:ext>
                  </a:extLst>
                </p:cNvPr>
                <p:cNvSpPr>
                  <a:spLocks noChangeArrowheads="1"/>
                </p:cNvSpPr>
                <p:nvPr/>
              </p:nvSpPr>
              <p:spPr bwMode="auto">
                <a:xfrm>
                  <a:off x="2892" y="10988"/>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890" name="AutoShape 50">
                  <a:extLst>
                    <a:ext uri="{FF2B5EF4-FFF2-40B4-BE49-F238E27FC236}">
                      <a16:creationId xmlns:a16="http://schemas.microsoft.com/office/drawing/2014/main" id="{DF356260-33F0-4B92-B79E-FB033FD96958}"/>
                    </a:ext>
                  </a:extLst>
                </p:cNvPr>
                <p:cNvSpPr>
                  <a:spLocks noChangeArrowheads="1"/>
                </p:cNvSpPr>
                <p:nvPr/>
              </p:nvSpPr>
              <p:spPr bwMode="auto">
                <a:xfrm>
                  <a:off x="2220" y="10802"/>
                  <a:ext cx="777" cy="496"/>
                </a:xfrm>
                <a:prstGeom prst="cube">
                  <a:avLst>
                    <a:gd name="adj" fmla="val 58065"/>
                  </a:avLst>
                </a:prstGeom>
                <a:solidFill>
                  <a:srgbClr val="FFFFFF"/>
                </a:solidFill>
                <a:ln w="9525">
                  <a:solidFill>
                    <a:srgbClr val="000000"/>
                  </a:solidFill>
                  <a:miter lim="800000"/>
                  <a:headEnd/>
                  <a:tailEnd/>
                </a:ln>
              </p:spPr>
              <p:txBody>
                <a:bodyPr/>
                <a:lstStyle/>
                <a:p>
                  <a:endParaRPr lang="zh-CN" altLang="en-US"/>
                </a:p>
              </p:txBody>
            </p:sp>
            <p:sp>
              <p:nvSpPr>
                <p:cNvPr id="35891" name="Oval 51">
                  <a:extLst>
                    <a:ext uri="{FF2B5EF4-FFF2-40B4-BE49-F238E27FC236}">
                      <a16:creationId xmlns:a16="http://schemas.microsoft.com/office/drawing/2014/main" id="{6468787F-785D-4FEB-AF01-6FE6453BD2EA}"/>
                    </a:ext>
                  </a:extLst>
                </p:cNvPr>
                <p:cNvSpPr>
                  <a:spLocks noChangeArrowheads="1"/>
                </p:cNvSpPr>
                <p:nvPr/>
              </p:nvSpPr>
              <p:spPr bwMode="auto">
                <a:xfrm>
                  <a:off x="2178" y="11236"/>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892" name="Oval 52">
                  <a:extLst>
                    <a:ext uri="{FF2B5EF4-FFF2-40B4-BE49-F238E27FC236}">
                      <a16:creationId xmlns:a16="http://schemas.microsoft.com/office/drawing/2014/main" id="{BE255E12-07B5-4682-9B8F-25D9438A4B2D}"/>
                    </a:ext>
                  </a:extLst>
                </p:cNvPr>
                <p:cNvSpPr>
                  <a:spLocks noChangeArrowheads="1"/>
                </p:cNvSpPr>
                <p:nvPr/>
              </p:nvSpPr>
              <p:spPr bwMode="auto">
                <a:xfrm>
                  <a:off x="2619" y="11236"/>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893" name="AutoShape 53">
                  <a:extLst>
                    <a:ext uri="{FF2B5EF4-FFF2-40B4-BE49-F238E27FC236}">
                      <a16:creationId xmlns:a16="http://schemas.microsoft.com/office/drawing/2014/main" id="{63B76211-68C7-44CE-943A-D22E87362E87}"/>
                    </a:ext>
                  </a:extLst>
                </p:cNvPr>
                <p:cNvSpPr>
                  <a:spLocks noChangeArrowheads="1"/>
                </p:cNvSpPr>
                <p:nvPr/>
              </p:nvSpPr>
              <p:spPr bwMode="auto">
                <a:xfrm>
                  <a:off x="2493" y="10368"/>
                  <a:ext cx="189" cy="651"/>
                </a:xfrm>
                <a:prstGeom prst="can">
                  <a:avLst>
                    <a:gd name="adj" fmla="val 86111"/>
                  </a:avLst>
                </a:prstGeom>
                <a:solidFill>
                  <a:srgbClr val="FFFFFF"/>
                </a:solidFill>
                <a:ln w="9525">
                  <a:solidFill>
                    <a:srgbClr val="000000"/>
                  </a:solidFill>
                  <a:round/>
                  <a:headEnd/>
                  <a:tailEnd/>
                </a:ln>
              </p:spPr>
              <p:txBody>
                <a:bodyPr/>
                <a:lstStyle/>
                <a:p>
                  <a:endParaRPr lang="zh-CN" altLang="en-US"/>
                </a:p>
              </p:txBody>
            </p:sp>
          </p:grpSp>
          <p:grpSp>
            <p:nvGrpSpPr>
              <p:cNvPr id="35894" name="Group 54">
                <a:extLst>
                  <a:ext uri="{FF2B5EF4-FFF2-40B4-BE49-F238E27FC236}">
                    <a16:creationId xmlns:a16="http://schemas.microsoft.com/office/drawing/2014/main" id="{A59F7BB0-68E0-4033-B970-262D0EB4E9DC}"/>
                  </a:ext>
                </a:extLst>
              </p:cNvPr>
              <p:cNvGrpSpPr>
                <a:grpSpLocks/>
              </p:cNvGrpSpPr>
              <p:nvPr/>
            </p:nvGrpSpPr>
            <p:grpSpPr bwMode="auto">
              <a:xfrm>
                <a:off x="2766" y="10337"/>
                <a:ext cx="861" cy="1015"/>
                <a:chOff x="2178" y="10368"/>
                <a:chExt cx="861" cy="1015"/>
              </a:xfrm>
            </p:grpSpPr>
            <p:sp>
              <p:nvSpPr>
                <p:cNvPr id="35895" name="Oval 55">
                  <a:extLst>
                    <a:ext uri="{FF2B5EF4-FFF2-40B4-BE49-F238E27FC236}">
                      <a16:creationId xmlns:a16="http://schemas.microsoft.com/office/drawing/2014/main" id="{9B468E0B-151C-4250-ACA2-A4B5F2FEAA09}"/>
                    </a:ext>
                  </a:extLst>
                </p:cNvPr>
                <p:cNvSpPr>
                  <a:spLocks noChangeArrowheads="1"/>
                </p:cNvSpPr>
                <p:nvPr/>
              </p:nvSpPr>
              <p:spPr bwMode="auto">
                <a:xfrm>
                  <a:off x="2892" y="10988"/>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896" name="AutoShape 56">
                  <a:extLst>
                    <a:ext uri="{FF2B5EF4-FFF2-40B4-BE49-F238E27FC236}">
                      <a16:creationId xmlns:a16="http://schemas.microsoft.com/office/drawing/2014/main" id="{DDEEB684-3CF7-40E8-9ACF-2FDC754EB497}"/>
                    </a:ext>
                  </a:extLst>
                </p:cNvPr>
                <p:cNvSpPr>
                  <a:spLocks noChangeArrowheads="1"/>
                </p:cNvSpPr>
                <p:nvPr/>
              </p:nvSpPr>
              <p:spPr bwMode="auto">
                <a:xfrm>
                  <a:off x="2220" y="10802"/>
                  <a:ext cx="777" cy="496"/>
                </a:xfrm>
                <a:prstGeom prst="cube">
                  <a:avLst>
                    <a:gd name="adj" fmla="val 58065"/>
                  </a:avLst>
                </a:prstGeom>
                <a:solidFill>
                  <a:srgbClr val="FFFFFF"/>
                </a:solidFill>
                <a:ln w="9525">
                  <a:solidFill>
                    <a:srgbClr val="000000"/>
                  </a:solidFill>
                  <a:miter lim="800000"/>
                  <a:headEnd/>
                  <a:tailEnd/>
                </a:ln>
              </p:spPr>
              <p:txBody>
                <a:bodyPr/>
                <a:lstStyle/>
                <a:p>
                  <a:endParaRPr lang="zh-CN" altLang="en-US"/>
                </a:p>
              </p:txBody>
            </p:sp>
            <p:sp>
              <p:nvSpPr>
                <p:cNvPr id="35897" name="Oval 57">
                  <a:extLst>
                    <a:ext uri="{FF2B5EF4-FFF2-40B4-BE49-F238E27FC236}">
                      <a16:creationId xmlns:a16="http://schemas.microsoft.com/office/drawing/2014/main" id="{26E77158-147C-4087-A049-70929AAB92E6}"/>
                    </a:ext>
                  </a:extLst>
                </p:cNvPr>
                <p:cNvSpPr>
                  <a:spLocks noChangeArrowheads="1"/>
                </p:cNvSpPr>
                <p:nvPr/>
              </p:nvSpPr>
              <p:spPr bwMode="auto">
                <a:xfrm>
                  <a:off x="2178" y="11236"/>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898" name="Oval 58">
                  <a:extLst>
                    <a:ext uri="{FF2B5EF4-FFF2-40B4-BE49-F238E27FC236}">
                      <a16:creationId xmlns:a16="http://schemas.microsoft.com/office/drawing/2014/main" id="{1A4EAB20-448F-42A5-8D8A-3FA3C459B7B5}"/>
                    </a:ext>
                  </a:extLst>
                </p:cNvPr>
                <p:cNvSpPr>
                  <a:spLocks noChangeArrowheads="1"/>
                </p:cNvSpPr>
                <p:nvPr/>
              </p:nvSpPr>
              <p:spPr bwMode="auto">
                <a:xfrm>
                  <a:off x="2619" y="11236"/>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899" name="AutoShape 59">
                  <a:extLst>
                    <a:ext uri="{FF2B5EF4-FFF2-40B4-BE49-F238E27FC236}">
                      <a16:creationId xmlns:a16="http://schemas.microsoft.com/office/drawing/2014/main" id="{5D513346-BB40-437B-9B0C-C474FC5F5029}"/>
                    </a:ext>
                  </a:extLst>
                </p:cNvPr>
                <p:cNvSpPr>
                  <a:spLocks noChangeArrowheads="1"/>
                </p:cNvSpPr>
                <p:nvPr/>
              </p:nvSpPr>
              <p:spPr bwMode="auto">
                <a:xfrm>
                  <a:off x="2493" y="10368"/>
                  <a:ext cx="189" cy="651"/>
                </a:xfrm>
                <a:prstGeom prst="can">
                  <a:avLst>
                    <a:gd name="adj" fmla="val 86111"/>
                  </a:avLst>
                </a:prstGeom>
                <a:solidFill>
                  <a:srgbClr val="FFFFFF"/>
                </a:solidFill>
                <a:ln w="9525">
                  <a:solidFill>
                    <a:srgbClr val="000000"/>
                  </a:solidFill>
                  <a:round/>
                  <a:headEnd/>
                  <a:tailEnd/>
                </a:ln>
              </p:spPr>
              <p:txBody>
                <a:bodyPr/>
                <a:lstStyle/>
                <a:p>
                  <a:endParaRPr lang="zh-CN" altLang="en-US"/>
                </a:p>
              </p:txBody>
            </p:sp>
          </p:grpSp>
          <p:grpSp>
            <p:nvGrpSpPr>
              <p:cNvPr id="35900" name="Group 60">
                <a:extLst>
                  <a:ext uri="{FF2B5EF4-FFF2-40B4-BE49-F238E27FC236}">
                    <a16:creationId xmlns:a16="http://schemas.microsoft.com/office/drawing/2014/main" id="{15669F9C-4C91-4373-A209-C3E685F21285}"/>
                  </a:ext>
                </a:extLst>
              </p:cNvPr>
              <p:cNvGrpSpPr>
                <a:grpSpLocks/>
              </p:cNvGrpSpPr>
              <p:nvPr/>
            </p:nvGrpSpPr>
            <p:grpSpPr bwMode="auto">
              <a:xfrm>
                <a:off x="3417" y="10337"/>
                <a:ext cx="861" cy="1015"/>
                <a:chOff x="2178" y="10368"/>
                <a:chExt cx="861" cy="1015"/>
              </a:xfrm>
            </p:grpSpPr>
            <p:sp>
              <p:nvSpPr>
                <p:cNvPr id="35901" name="Oval 61">
                  <a:extLst>
                    <a:ext uri="{FF2B5EF4-FFF2-40B4-BE49-F238E27FC236}">
                      <a16:creationId xmlns:a16="http://schemas.microsoft.com/office/drawing/2014/main" id="{5D78AC36-A711-4E45-B21A-F2412729AD4E}"/>
                    </a:ext>
                  </a:extLst>
                </p:cNvPr>
                <p:cNvSpPr>
                  <a:spLocks noChangeArrowheads="1"/>
                </p:cNvSpPr>
                <p:nvPr/>
              </p:nvSpPr>
              <p:spPr bwMode="auto">
                <a:xfrm>
                  <a:off x="2892" y="10988"/>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902" name="AutoShape 62">
                  <a:extLst>
                    <a:ext uri="{FF2B5EF4-FFF2-40B4-BE49-F238E27FC236}">
                      <a16:creationId xmlns:a16="http://schemas.microsoft.com/office/drawing/2014/main" id="{28D3CEEB-213F-49D7-89B0-75B9308E26DC}"/>
                    </a:ext>
                  </a:extLst>
                </p:cNvPr>
                <p:cNvSpPr>
                  <a:spLocks noChangeArrowheads="1"/>
                </p:cNvSpPr>
                <p:nvPr/>
              </p:nvSpPr>
              <p:spPr bwMode="auto">
                <a:xfrm>
                  <a:off x="2220" y="10802"/>
                  <a:ext cx="777" cy="496"/>
                </a:xfrm>
                <a:prstGeom prst="cube">
                  <a:avLst>
                    <a:gd name="adj" fmla="val 58065"/>
                  </a:avLst>
                </a:prstGeom>
                <a:solidFill>
                  <a:srgbClr val="FFFFFF"/>
                </a:solidFill>
                <a:ln w="9525">
                  <a:solidFill>
                    <a:srgbClr val="000000"/>
                  </a:solidFill>
                  <a:miter lim="800000"/>
                  <a:headEnd/>
                  <a:tailEnd/>
                </a:ln>
              </p:spPr>
              <p:txBody>
                <a:bodyPr/>
                <a:lstStyle/>
                <a:p>
                  <a:endParaRPr lang="zh-CN" altLang="en-US"/>
                </a:p>
              </p:txBody>
            </p:sp>
            <p:sp>
              <p:nvSpPr>
                <p:cNvPr id="35903" name="Oval 63">
                  <a:extLst>
                    <a:ext uri="{FF2B5EF4-FFF2-40B4-BE49-F238E27FC236}">
                      <a16:creationId xmlns:a16="http://schemas.microsoft.com/office/drawing/2014/main" id="{EF52942C-98E9-410E-955F-A023797465D8}"/>
                    </a:ext>
                  </a:extLst>
                </p:cNvPr>
                <p:cNvSpPr>
                  <a:spLocks noChangeArrowheads="1"/>
                </p:cNvSpPr>
                <p:nvPr/>
              </p:nvSpPr>
              <p:spPr bwMode="auto">
                <a:xfrm>
                  <a:off x="2178" y="11236"/>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904" name="Oval 64">
                  <a:extLst>
                    <a:ext uri="{FF2B5EF4-FFF2-40B4-BE49-F238E27FC236}">
                      <a16:creationId xmlns:a16="http://schemas.microsoft.com/office/drawing/2014/main" id="{0B879273-18BE-426B-AF94-3B00F70774FE}"/>
                    </a:ext>
                  </a:extLst>
                </p:cNvPr>
                <p:cNvSpPr>
                  <a:spLocks noChangeArrowheads="1"/>
                </p:cNvSpPr>
                <p:nvPr/>
              </p:nvSpPr>
              <p:spPr bwMode="auto">
                <a:xfrm>
                  <a:off x="2619" y="11236"/>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905" name="AutoShape 65">
                  <a:extLst>
                    <a:ext uri="{FF2B5EF4-FFF2-40B4-BE49-F238E27FC236}">
                      <a16:creationId xmlns:a16="http://schemas.microsoft.com/office/drawing/2014/main" id="{9019E08C-4DB8-41E2-A9EF-996A9ED71B7A}"/>
                    </a:ext>
                  </a:extLst>
                </p:cNvPr>
                <p:cNvSpPr>
                  <a:spLocks noChangeArrowheads="1"/>
                </p:cNvSpPr>
                <p:nvPr/>
              </p:nvSpPr>
              <p:spPr bwMode="auto">
                <a:xfrm>
                  <a:off x="2493" y="10368"/>
                  <a:ext cx="189" cy="651"/>
                </a:xfrm>
                <a:prstGeom prst="can">
                  <a:avLst>
                    <a:gd name="adj" fmla="val 86111"/>
                  </a:avLst>
                </a:prstGeom>
                <a:solidFill>
                  <a:srgbClr val="FFFFFF"/>
                </a:solidFill>
                <a:ln w="9525">
                  <a:solidFill>
                    <a:srgbClr val="000000"/>
                  </a:solidFill>
                  <a:round/>
                  <a:headEnd/>
                  <a:tailEnd/>
                </a:ln>
              </p:spPr>
              <p:txBody>
                <a:bodyPr/>
                <a:lstStyle/>
                <a:p>
                  <a:endParaRPr lang="zh-CN" altLang="en-US"/>
                </a:p>
              </p:txBody>
            </p:sp>
          </p:grpSp>
          <p:grpSp>
            <p:nvGrpSpPr>
              <p:cNvPr id="35906" name="Group 66">
                <a:extLst>
                  <a:ext uri="{FF2B5EF4-FFF2-40B4-BE49-F238E27FC236}">
                    <a16:creationId xmlns:a16="http://schemas.microsoft.com/office/drawing/2014/main" id="{23F060BB-0C6A-4605-B1CC-A97A1122A503}"/>
                  </a:ext>
                </a:extLst>
              </p:cNvPr>
              <p:cNvGrpSpPr>
                <a:grpSpLocks/>
              </p:cNvGrpSpPr>
              <p:nvPr/>
            </p:nvGrpSpPr>
            <p:grpSpPr bwMode="auto">
              <a:xfrm>
                <a:off x="4089" y="10337"/>
                <a:ext cx="861" cy="1015"/>
                <a:chOff x="2178" y="10368"/>
                <a:chExt cx="861" cy="1015"/>
              </a:xfrm>
            </p:grpSpPr>
            <p:sp>
              <p:nvSpPr>
                <p:cNvPr id="35907" name="Oval 67">
                  <a:extLst>
                    <a:ext uri="{FF2B5EF4-FFF2-40B4-BE49-F238E27FC236}">
                      <a16:creationId xmlns:a16="http://schemas.microsoft.com/office/drawing/2014/main" id="{BA1C952E-D1B9-4B81-AA7E-CD9A11C828FC}"/>
                    </a:ext>
                  </a:extLst>
                </p:cNvPr>
                <p:cNvSpPr>
                  <a:spLocks noChangeArrowheads="1"/>
                </p:cNvSpPr>
                <p:nvPr/>
              </p:nvSpPr>
              <p:spPr bwMode="auto">
                <a:xfrm>
                  <a:off x="2892" y="10988"/>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908" name="AutoShape 68">
                  <a:extLst>
                    <a:ext uri="{FF2B5EF4-FFF2-40B4-BE49-F238E27FC236}">
                      <a16:creationId xmlns:a16="http://schemas.microsoft.com/office/drawing/2014/main" id="{54071F81-D4F3-4021-AB86-496D0F623776}"/>
                    </a:ext>
                  </a:extLst>
                </p:cNvPr>
                <p:cNvSpPr>
                  <a:spLocks noChangeArrowheads="1"/>
                </p:cNvSpPr>
                <p:nvPr/>
              </p:nvSpPr>
              <p:spPr bwMode="auto">
                <a:xfrm>
                  <a:off x="2220" y="10802"/>
                  <a:ext cx="777" cy="496"/>
                </a:xfrm>
                <a:prstGeom prst="cube">
                  <a:avLst>
                    <a:gd name="adj" fmla="val 58065"/>
                  </a:avLst>
                </a:prstGeom>
                <a:solidFill>
                  <a:srgbClr val="FFFFFF"/>
                </a:solidFill>
                <a:ln w="9525">
                  <a:solidFill>
                    <a:srgbClr val="000000"/>
                  </a:solidFill>
                  <a:miter lim="800000"/>
                  <a:headEnd/>
                  <a:tailEnd/>
                </a:ln>
              </p:spPr>
              <p:txBody>
                <a:bodyPr/>
                <a:lstStyle/>
                <a:p>
                  <a:endParaRPr lang="zh-CN" altLang="en-US"/>
                </a:p>
              </p:txBody>
            </p:sp>
            <p:sp>
              <p:nvSpPr>
                <p:cNvPr id="35909" name="Oval 69">
                  <a:extLst>
                    <a:ext uri="{FF2B5EF4-FFF2-40B4-BE49-F238E27FC236}">
                      <a16:creationId xmlns:a16="http://schemas.microsoft.com/office/drawing/2014/main" id="{722B60CE-3932-4312-BBD5-9C05A90A13E1}"/>
                    </a:ext>
                  </a:extLst>
                </p:cNvPr>
                <p:cNvSpPr>
                  <a:spLocks noChangeArrowheads="1"/>
                </p:cNvSpPr>
                <p:nvPr/>
              </p:nvSpPr>
              <p:spPr bwMode="auto">
                <a:xfrm>
                  <a:off x="2178" y="11236"/>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910" name="Oval 70">
                  <a:extLst>
                    <a:ext uri="{FF2B5EF4-FFF2-40B4-BE49-F238E27FC236}">
                      <a16:creationId xmlns:a16="http://schemas.microsoft.com/office/drawing/2014/main" id="{69DA0734-E030-454C-8809-0E90F6338516}"/>
                    </a:ext>
                  </a:extLst>
                </p:cNvPr>
                <p:cNvSpPr>
                  <a:spLocks noChangeArrowheads="1"/>
                </p:cNvSpPr>
                <p:nvPr/>
              </p:nvSpPr>
              <p:spPr bwMode="auto">
                <a:xfrm>
                  <a:off x="2619" y="11236"/>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911" name="AutoShape 71">
                  <a:extLst>
                    <a:ext uri="{FF2B5EF4-FFF2-40B4-BE49-F238E27FC236}">
                      <a16:creationId xmlns:a16="http://schemas.microsoft.com/office/drawing/2014/main" id="{FFEEB9EA-9A4C-40A3-93F6-DE14EB3BA4E9}"/>
                    </a:ext>
                  </a:extLst>
                </p:cNvPr>
                <p:cNvSpPr>
                  <a:spLocks noChangeArrowheads="1"/>
                </p:cNvSpPr>
                <p:nvPr/>
              </p:nvSpPr>
              <p:spPr bwMode="auto">
                <a:xfrm>
                  <a:off x="2493" y="10368"/>
                  <a:ext cx="189" cy="651"/>
                </a:xfrm>
                <a:prstGeom prst="can">
                  <a:avLst>
                    <a:gd name="adj" fmla="val 86111"/>
                  </a:avLst>
                </a:prstGeom>
                <a:solidFill>
                  <a:srgbClr val="FFFFFF"/>
                </a:solidFill>
                <a:ln w="9525">
                  <a:solidFill>
                    <a:srgbClr val="000000"/>
                  </a:solidFill>
                  <a:round/>
                  <a:headEnd/>
                  <a:tailEnd/>
                </a:ln>
              </p:spPr>
              <p:txBody>
                <a:bodyPr/>
                <a:lstStyle/>
                <a:p>
                  <a:endParaRPr lang="zh-CN" altLang="en-US"/>
                </a:p>
              </p:txBody>
            </p:sp>
          </p:grpSp>
          <p:grpSp>
            <p:nvGrpSpPr>
              <p:cNvPr id="35912" name="Group 72">
                <a:extLst>
                  <a:ext uri="{FF2B5EF4-FFF2-40B4-BE49-F238E27FC236}">
                    <a16:creationId xmlns:a16="http://schemas.microsoft.com/office/drawing/2014/main" id="{1973DB09-A337-4268-BFDA-A1D827C5305A}"/>
                  </a:ext>
                </a:extLst>
              </p:cNvPr>
              <p:cNvGrpSpPr>
                <a:grpSpLocks/>
              </p:cNvGrpSpPr>
              <p:nvPr/>
            </p:nvGrpSpPr>
            <p:grpSpPr bwMode="auto">
              <a:xfrm>
                <a:off x="4803" y="10337"/>
                <a:ext cx="861" cy="1015"/>
                <a:chOff x="2178" y="10368"/>
                <a:chExt cx="861" cy="1015"/>
              </a:xfrm>
            </p:grpSpPr>
            <p:sp>
              <p:nvSpPr>
                <p:cNvPr id="35913" name="Oval 73">
                  <a:extLst>
                    <a:ext uri="{FF2B5EF4-FFF2-40B4-BE49-F238E27FC236}">
                      <a16:creationId xmlns:a16="http://schemas.microsoft.com/office/drawing/2014/main" id="{8B6F34E0-3B87-478F-9A6D-042A72E13CB4}"/>
                    </a:ext>
                  </a:extLst>
                </p:cNvPr>
                <p:cNvSpPr>
                  <a:spLocks noChangeArrowheads="1"/>
                </p:cNvSpPr>
                <p:nvPr/>
              </p:nvSpPr>
              <p:spPr bwMode="auto">
                <a:xfrm>
                  <a:off x="2892" y="10988"/>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914" name="AutoShape 74">
                  <a:extLst>
                    <a:ext uri="{FF2B5EF4-FFF2-40B4-BE49-F238E27FC236}">
                      <a16:creationId xmlns:a16="http://schemas.microsoft.com/office/drawing/2014/main" id="{DAE412F8-5768-45E2-9D0E-1E98B58625E4}"/>
                    </a:ext>
                  </a:extLst>
                </p:cNvPr>
                <p:cNvSpPr>
                  <a:spLocks noChangeArrowheads="1"/>
                </p:cNvSpPr>
                <p:nvPr/>
              </p:nvSpPr>
              <p:spPr bwMode="auto">
                <a:xfrm>
                  <a:off x="2220" y="10802"/>
                  <a:ext cx="777" cy="496"/>
                </a:xfrm>
                <a:prstGeom prst="cube">
                  <a:avLst>
                    <a:gd name="adj" fmla="val 58065"/>
                  </a:avLst>
                </a:prstGeom>
                <a:solidFill>
                  <a:srgbClr val="FFFFFF"/>
                </a:solidFill>
                <a:ln w="9525">
                  <a:solidFill>
                    <a:srgbClr val="000000"/>
                  </a:solidFill>
                  <a:miter lim="800000"/>
                  <a:headEnd/>
                  <a:tailEnd/>
                </a:ln>
              </p:spPr>
              <p:txBody>
                <a:bodyPr/>
                <a:lstStyle/>
                <a:p>
                  <a:endParaRPr lang="zh-CN" altLang="en-US"/>
                </a:p>
              </p:txBody>
            </p:sp>
            <p:sp>
              <p:nvSpPr>
                <p:cNvPr id="35915" name="Oval 75">
                  <a:extLst>
                    <a:ext uri="{FF2B5EF4-FFF2-40B4-BE49-F238E27FC236}">
                      <a16:creationId xmlns:a16="http://schemas.microsoft.com/office/drawing/2014/main" id="{89C8189A-224B-4C81-8959-BB99AF355BCC}"/>
                    </a:ext>
                  </a:extLst>
                </p:cNvPr>
                <p:cNvSpPr>
                  <a:spLocks noChangeArrowheads="1"/>
                </p:cNvSpPr>
                <p:nvPr/>
              </p:nvSpPr>
              <p:spPr bwMode="auto">
                <a:xfrm>
                  <a:off x="2178" y="11236"/>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916" name="Oval 76">
                  <a:extLst>
                    <a:ext uri="{FF2B5EF4-FFF2-40B4-BE49-F238E27FC236}">
                      <a16:creationId xmlns:a16="http://schemas.microsoft.com/office/drawing/2014/main" id="{CE34B81C-8118-4628-845B-E7A75D2C9FCB}"/>
                    </a:ext>
                  </a:extLst>
                </p:cNvPr>
                <p:cNvSpPr>
                  <a:spLocks noChangeArrowheads="1"/>
                </p:cNvSpPr>
                <p:nvPr/>
              </p:nvSpPr>
              <p:spPr bwMode="auto">
                <a:xfrm>
                  <a:off x="2619" y="11236"/>
                  <a:ext cx="147" cy="147"/>
                </a:xfrm>
                <a:prstGeom prst="ellipse">
                  <a:avLst/>
                </a:prstGeom>
                <a:solidFill>
                  <a:srgbClr val="FFFFFF"/>
                </a:solidFill>
                <a:ln w="9525">
                  <a:solidFill>
                    <a:srgbClr val="000000"/>
                  </a:solidFill>
                  <a:round/>
                  <a:headEnd/>
                  <a:tailEnd/>
                </a:ln>
              </p:spPr>
              <p:txBody>
                <a:bodyPr/>
                <a:lstStyle/>
                <a:p>
                  <a:endParaRPr lang="zh-CN" altLang="en-US"/>
                </a:p>
              </p:txBody>
            </p:sp>
            <p:sp>
              <p:nvSpPr>
                <p:cNvPr id="35917" name="AutoShape 77">
                  <a:extLst>
                    <a:ext uri="{FF2B5EF4-FFF2-40B4-BE49-F238E27FC236}">
                      <a16:creationId xmlns:a16="http://schemas.microsoft.com/office/drawing/2014/main" id="{3F35C631-6C63-4B7D-91BD-B24D62D702AE}"/>
                    </a:ext>
                  </a:extLst>
                </p:cNvPr>
                <p:cNvSpPr>
                  <a:spLocks noChangeArrowheads="1"/>
                </p:cNvSpPr>
                <p:nvPr/>
              </p:nvSpPr>
              <p:spPr bwMode="auto">
                <a:xfrm>
                  <a:off x="2493" y="10368"/>
                  <a:ext cx="189" cy="651"/>
                </a:xfrm>
                <a:prstGeom prst="can">
                  <a:avLst>
                    <a:gd name="adj" fmla="val 86111"/>
                  </a:avLst>
                </a:prstGeom>
                <a:solidFill>
                  <a:srgbClr val="FFFFFF"/>
                </a:solidFill>
                <a:ln w="9525">
                  <a:solidFill>
                    <a:srgbClr val="000000"/>
                  </a:solidFill>
                  <a:round/>
                  <a:headEnd/>
                  <a:tailEnd/>
                </a:ln>
              </p:spPr>
              <p:txBody>
                <a:bodyPr/>
                <a:lstStyle/>
                <a:p>
                  <a:endParaRPr lang="zh-CN" altLang="en-US"/>
                </a:p>
              </p:txBody>
            </p:sp>
          </p:grpSp>
          <p:sp>
            <p:nvSpPr>
              <p:cNvPr id="35918" name="AutoShape 78">
                <a:extLst>
                  <a:ext uri="{FF2B5EF4-FFF2-40B4-BE49-F238E27FC236}">
                    <a16:creationId xmlns:a16="http://schemas.microsoft.com/office/drawing/2014/main" id="{C2CABAD5-1E0C-4611-8ACA-BE91E7F45ECD}"/>
                  </a:ext>
                </a:extLst>
              </p:cNvPr>
              <p:cNvSpPr>
                <a:spLocks noChangeArrowheads="1"/>
              </p:cNvSpPr>
              <p:nvPr/>
            </p:nvSpPr>
            <p:spPr bwMode="auto">
              <a:xfrm>
                <a:off x="2283" y="10337"/>
                <a:ext cx="3255" cy="155"/>
              </a:xfrm>
              <a:prstGeom prst="cube">
                <a:avLst>
                  <a:gd name="adj" fmla="val 25000"/>
                </a:avLst>
              </a:prstGeom>
              <a:solidFill>
                <a:srgbClr val="FFFFFF"/>
              </a:solidFill>
              <a:ln w="9525">
                <a:solidFill>
                  <a:srgbClr val="000000"/>
                </a:solidFill>
                <a:miter lim="800000"/>
                <a:headEnd/>
                <a:tailEnd/>
              </a:ln>
            </p:spPr>
            <p:txBody>
              <a:bodyPr/>
              <a:lstStyle/>
              <a:p>
                <a:endParaRPr lang="zh-CN" altLang="en-US"/>
              </a:p>
            </p:txBody>
          </p:sp>
        </p:grpSp>
        <p:sp>
          <p:nvSpPr>
            <p:cNvPr id="35919" name="AutoShape 79">
              <a:extLst>
                <a:ext uri="{FF2B5EF4-FFF2-40B4-BE49-F238E27FC236}">
                  <a16:creationId xmlns:a16="http://schemas.microsoft.com/office/drawing/2014/main" id="{D355E99B-6B98-401D-A5D2-C34A45DE1C12}"/>
                </a:ext>
              </a:extLst>
            </p:cNvPr>
            <p:cNvSpPr>
              <a:spLocks noChangeArrowheads="1"/>
            </p:cNvSpPr>
            <p:nvPr/>
          </p:nvSpPr>
          <p:spPr bwMode="auto">
            <a:xfrm rot="12397710" flipH="1">
              <a:off x="3589" y="7035"/>
              <a:ext cx="110" cy="1870"/>
            </a:xfrm>
            <a:prstGeom prst="cube">
              <a:avLst>
                <a:gd name="adj" fmla="val 50611"/>
              </a:avLst>
            </a:prstGeom>
            <a:solidFill>
              <a:srgbClr val="FFFFFF"/>
            </a:solidFill>
            <a:ln w="9525">
              <a:solidFill>
                <a:srgbClr val="000000"/>
              </a:solidFill>
              <a:miter lim="800000"/>
              <a:headEnd/>
              <a:tailEnd/>
            </a:ln>
          </p:spPr>
          <p:txBody>
            <a:bodyPr/>
            <a:lstStyle/>
            <a:p>
              <a:endParaRPr lang="zh-CN" altLang="en-US"/>
            </a:p>
          </p:txBody>
        </p:sp>
        <p:sp>
          <p:nvSpPr>
            <p:cNvPr id="35920" name="AutoShape 80">
              <a:extLst>
                <a:ext uri="{FF2B5EF4-FFF2-40B4-BE49-F238E27FC236}">
                  <a16:creationId xmlns:a16="http://schemas.microsoft.com/office/drawing/2014/main" id="{873D22ED-D919-45EF-A99C-0B6914526903}"/>
                </a:ext>
              </a:extLst>
            </p:cNvPr>
            <p:cNvSpPr>
              <a:spLocks noChangeArrowheads="1"/>
            </p:cNvSpPr>
            <p:nvPr/>
          </p:nvSpPr>
          <p:spPr bwMode="auto">
            <a:xfrm rot="12397710" flipH="1">
              <a:off x="5049" y="7083"/>
              <a:ext cx="109" cy="1870"/>
            </a:xfrm>
            <a:prstGeom prst="cube">
              <a:avLst>
                <a:gd name="adj" fmla="val 50611"/>
              </a:avLst>
            </a:prstGeom>
            <a:solidFill>
              <a:srgbClr val="FFFFFF"/>
            </a:solidFill>
            <a:ln w="9525">
              <a:solidFill>
                <a:srgbClr val="000000"/>
              </a:solidFill>
              <a:miter lim="800000"/>
              <a:headEnd/>
              <a:tailEnd/>
            </a:ln>
          </p:spPr>
          <p:txBody>
            <a:bodyPr/>
            <a:lstStyle/>
            <a:p>
              <a:endParaRPr lang="zh-CN" altLang="en-US"/>
            </a:p>
          </p:txBody>
        </p:sp>
        <p:sp>
          <p:nvSpPr>
            <p:cNvPr id="35921" name="AutoShape 81">
              <a:extLst>
                <a:ext uri="{FF2B5EF4-FFF2-40B4-BE49-F238E27FC236}">
                  <a16:creationId xmlns:a16="http://schemas.microsoft.com/office/drawing/2014/main" id="{7883C9BF-85E1-437A-9D0E-7E01CA16A248}"/>
                </a:ext>
              </a:extLst>
            </p:cNvPr>
            <p:cNvSpPr>
              <a:spLocks noChangeArrowheads="1"/>
            </p:cNvSpPr>
            <p:nvPr/>
          </p:nvSpPr>
          <p:spPr bwMode="auto">
            <a:xfrm rot="12397710" flipH="1">
              <a:off x="4454" y="7059"/>
              <a:ext cx="110" cy="1870"/>
            </a:xfrm>
            <a:prstGeom prst="cube">
              <a:avLst>
                <a:gd name="adj" fmla="val 50611"/>
              </a:avLst>
            </a:prstGeom>
            <a:solidFill>
              <a:srgbClr val="FFFFFF"/>
            </a:solidFill>
            <a:ln w="9525">
              <a:solidFill>
                <a:srgbClr val="000000"/>
              </a:solidFill>
              <a:miter lim="800000"/>
              <a:headEnd/>
              <a:tailEnd/>
            </a:ln>
          </p:spPr>
          <p:txBody>
            <a:bodyPr/>
            <a:lstStyle/>
            <a:p>
              <a:endParaRPr lang="zh-CN" altLang="en-US"/>
            </a:p>
          </p:txBody>
        </p:sp>
        <p:sp>
          <p:nvSpPr>
            <p:cNvPr id="35922" name="AutoShape 82">
              <a:extLst>
                <a:ext uri="{FF2B5EF4-FFF2-40B4-BE49-F238E27FC236}">
                  <a16:creationId xmlns:a16="http://schemas.microsoft.com/office/drawing/2014/main" id="{C8DCAD51-51B3-4D4C-A943-6573C249E3E5}"/>
                </a:ext>
              </a:extLst>
            </p:cNvPr>
            <p:cNvSpPr>
              <a:spLocks noChangeArrowheads="1"/>
            </p:cNvSpPr>
            <p:nvPr/>
          </p:nvSpPr>
          <p:spPr bwMode="auto">
            <a:xfrm rot="12397710" flipH="1">
              <a:off x="4048" y="7035"/>
              <a:ext cx="108" cy="1870"/>
            </a:xfrm>
            <a:prstGeom prst="cube">
              <a:avLst>
                <a:gd name="adj" fmla="val 50611"/>
              </a:avLst>
            </a:prstGeom>
            <a:solidFill>
              <a:srgbClr val="FFFFFF"/>
            </a:solidFill>
            <a:ln w="9525">
              <a:solidFill>
                <a:srgbClr val="000000"/>
              </a:solidFill>
              <a:miter lim="800000"/>
              <a:headEnd/>
              <a:tailEnd/>
            </a:ln>
          </p:spPr>
          <p:txBody>
            <a:bodyPr/>
            <a:lstStyle/>
            <a:p>
              <a:endParaRPr lang="zh-CN" altLang="en-US"/>
            </a:p>
          </p:txBody>
        </p:sp>
        <p:sp>
          <p:nvSpPr>
            <p:cNvPr id="35923" name="AutoShape 83">
              <a:extLst>
                <a:ext uri="{FF2B5EF4-FFF2-40B4-BE49-F238E27FC236}">
                  <a16:creationId xmlns:a16="http://schemas.microsoft.com/office/drawing/2014/main" id="{6412678F-4CBE-4558-8542-93FB91F9B10C}"/>
                </a:ext>
              </a:extLst>
            </p:cNvPr>
            <p:cNvSpPr>
              <a:spLocks noChangeArrowheads="1"/>
            </p:cNvSpPr>
            <p:nvPr/>
          </p:nvSpPr>
          <p:spPr bwMode="auto">
            <a:xfrm rot="5400000">
              <a:off x="3730" y="6678"/>
              <a:ext cx="1127" cy="2225"/>
            </a:xfrm>
            <a:prstGeom prst="can">
              <a:avLst>
                <a:gd name="adj" fmla="val 57117"/>
              </a:avLst>
            </a:prstGeom>
            <a:solidFill>
              <a:srgbClr val="FFFFFF"/>
            </a:solidFill>
            <a:ln w="9525">
              <a:solidFill>
                <a:srgbClr val="000000"/>
              </a:solidFill>
              <a:round/>
              <a:headEnd/>
              <a:tailEnd/>
            </a:ln>
          </p:spPr>
          <p:txBody>
            <a:bodyPr/>
            <a:lstStyle/>
            <a:p>
              <a:endParaRPr lang="zh-CN" altLang="en-US"/>
            </a:p>
          </p:txBody>
        </p:sp>
        <p:grpSp>
          <p:nvGrpSpPr>
            <p:cNvPr id="35924" name="Group 84">
              <a:extLst>
                <a:ext uri="{FF2B5EF4-FFF2-40B4-BE49-F238E27FC236}">
                  <a16:creationId xmlns:a16="http://schemas.microsoft.com/office/drawing/2014/main" id="{2FFD7BB7-A2AC-432B-8536-2EFF906144D5}"/>
                </a:ext>
              </a:extLst>
            </p:cNvPr>
            <p:cNvGrpSpPr>
              <a:grpSpLocks/>
            </p:cNvGrpSpPr>
            <p:nvPr/>
          </p:nvGrpSpPr>
          <p:grpSpPr bwMode="auto">
            <a:xfrm>
              <a:off x="6855" y="7394"/>
              <a:ext cx="2615" cy="552"/>
              <a:chOff x="5727" y="8415"/>
              <a:chExt cx="3234" cy="713"/>
            </a:xfrm>
          </p:grpSpPr>
          <p:sp>
            <p:nvSpPr>
              <p:cNvPr id="35925" name="AutoShape 85">
                <a:extLst>
                  <a:ext uri="{FF2B5EF4-FFF2-40B4-BE49-F238E27FC236}">
                    <a16:creationId xmlns:a16="http://schemas.microsoft.com/office/drawing/2014/main" id="{E398F500-E253-4010-81CF-7F33A08AE965}"/>
                  </a:ext>
                </a:extLst>
              </p:cNvPr>
              <p:cNvSpPr>
                <a:spLocks noChangeArrowheads="1"/>
              </p:cNvSpPr>
              <p:nvPr/>
            </p:nvSpPr>
            <p:spPr bwMode="auto">
              <a:xfrm>
                <a:off x="5937" y="8446"/>
                <a:ext cx="189" cy="682"/>
              </a:xfrm>
              <a:prstGeom prst="cube">
                <a:avLst>
                  <a:gd name="adj" fmla="val 25171"/>
                </a:avLst>
              </a:prstGeom>
              <a:solidFill>
                <a:srgbClr val="FFFFFF"/>
              </a:solidFill>
              <a:ln w="9525">
                <a:solidFill>
                  <a:srgbClr val="000000"/>
                </a:solidFill>
                <a:miter lim="800000"/>
                <a:headEnd/>
                <a:tailEnd/>
              </a:ln>
            </p:spPr>
            <p:txBody>
              <a:bodyPr/>
              <a:lstStyle/>
              <a:p>
                <a:endParaRPr lang="zh-CN" altLang="en-US"/>
              </a:p>
            </p:txBody>
          </p:sp>
          <p:sp>
            <p:nvSpPr>
              <p:cNvPr id="35926" name="AutoShape 86">
                <a:extLst>
                  <a:ext uri="{FF2B5EF4-FFF2-40B4-BE49-F238E27FC236}">
                    <a16:creationId xmlns:a16="http://schemas.microsoft.com/office/drawing/2014/main" id="{8678196E-51D1-46C4-BC7F-660E53231902}"/>
                  </a:ext>
                </a:extLst>
              </p:cNvPr>
              <p:cNvSpPr>
                <a:spLocks noChangeArrowheads="1"/>
              </p:cNvSpPr>
              <p:nvPr/>
            </p:nvSpPr>
            <p:spPr bwMode="auto">
              <a:xfrm>
                <a:off x="6525" y="8446"/>
                <a:ext cx="189" cy="682"/>
              </a:xfrm>
              <a:prstGeom prst="cube">
                <a:avLst>
                  <a:gd name="adj" fmla="val 25171"/>
                </a:avLst>
              </a:prstGeom>
              <a:solidFill>
                <a:srgbClr val="FFFFFF"/>
              </a:solidFill>
              <a:ln w="9525">
                <a:solidFill>
                  <a:srgbClr val="000000"/>
                </a:solidFill>
                <a:miter lim="800000"/>
                <a:headEnd/>
                <a:tailEnd/>
              </a:ln>
            </p:spPr>
            <p:txBody>
              <a:bodyPr/>
              <a:lstStyle/>
              <a:p>
                <a:endParaRPr lang="zh-CN" altLang="en-US"/>
              </a:p>
            </p:txBody>
          </p:sp>
          <p:sp>
            <p:nvSpPr>
              <p:cNvPr id="35927" name="AutoShape 87">
                <a:extLst>
                  <a:ext uri="{FF2B5EF4-FFF2-40B4-BE49-F238E27FC236}">
                    <a16:creationId xmlns:a16="http://schemas.microsoft.com/office/drawing/2014/main" id="{3BC62331-92C8-4804-A4D0-A2D3197BF6E0}"/>
                  </a:ext>
                </a:extLst>
              </p:cNvPr>
              <p:cNvSpPr>
                <a:spLocks noChangeArrowheads="1"/>
              </p:cNvSpPr>
              <p:nvPr/>
            </p:nvSpPr>
            <p:spPr bwMode="auto">
              <a:xfrm>
                <a:off x="7176" y="8446"/>
                <a:ext cx="189" cy="682"/>
              </a:xfrm>
              <a:prstGeom prst="cube">
                <a:avLst>
                  <a:gd name="adj" fmla="val 25171"/>
                </a:avLst>
              </a:prstGeom>
              <a:solidFill>
                <a:srgbClr val="FFFFFF"/>
              </a:solidFill>
              <a:ln w="9525">
                <a:solidFill>
                  <a:srgbClr val="000000"/>
                </a:solidFill>
                <a:miter lim="800000"/>
                <a:headEnd/>
                <a:tailEnd/>
              </a:ln>
            </p:spPr>
            <p:txBody>
              <a:bodyPr/>
              <a:lstStyle/>
              <a:p>
                <a:endParaRPr lang="zh-CN" altLang="en-US"/>
              </a:p>
            </p:txBody>
          </p:sp>
          <p:sp>
            <p:nvSpPr>
              <p:cNvPr id="35928" name="AutoShape 88">
                <a:extLst>
                  <a:ext uri="{FF2B5EF4-FFF2-40B4-BE49-F238E27FC236}">
                    <a16:creationId xmlns:a16="http://schemas.microsoft.com/office/drawing/2014/main" id="{8198EDF5-B4DD-4FDC-9B22-CB41590A9222}"/>
                  </a:ext>
                </a:extLst>
              </p:cNvPr>
              <p:cNvSpPr>
                <a:spLocks noChangeArrowheads="1"/>
              </p:cNvSpPr>
              <p:nvPr/>
            </p:nvSpPr>
            <p:spPr bwMode="auto">
              <a:xfrm>
                <a:off x="7806" y="8446"/>
                <a:ext cx="189" cy="682"/>
              </a:xfrm>
              <a:prstGeom prst="cube">
                <a:avLst>
                  <a:gd name="adj" fmla="val 25171"/>
                </a:avLst>
              </a:prstGeom>
              <a:solidFill>
                <a:srgbClr val="FFFFFF"/>
              </a:solidFill>
              <a:ln w="9525">
                <a:solidFill>
                  <a:srgbClr val="000000"/>
                </a:solidFill>
                <a:miter lim="800000"/>
                <a:headEnd/>
                <a:tailEnd/>
              </a:ln>
            </p:spPr>
            <p:txBody>
              <a:bodyPr/>
              <a:lstStyle/>
              <a:p>
                <a:endParaRPr lang="zh-CN" altLang="en-US"/>
              </a:p>
            </p:txBody>
          </p:sp>
          <p:sp>
            <p:nvSpPr>
              <p:cNvPr id="35929" name="AutoShape 89">
                <a:extLst>
                  <a:ext uri="{FF2B5EF4-FFF2-40B4-BE49-F238E27FC236}">
                    <a16:creationId xmlns:a16="http://schemas.microsoft.com/office/drawing/2014/main" id="{3BAE1757-4281-452C-87F5-CE00A310DB21}"/>
                  </a:ext>
                </a:extLst>
              </p:cNvPr>
              <p:cNvSpPr>
                <a:spLocks noChangeArrowheads="1"/>
              </p:cNvSpPr>
              <p:nvPr/>
            </p:nvSpPr>
            <p:spPr bwMode="auto">
              <a:xfrm>
                <a:off x="8457" y="8446"/>
                <a:ext cx="189" cy="682"/>
              </a:xfrm>
              <a:prstGeom prst="cube">
                <a:avLst>
                  <a:gd name="adj" fmla="val 25171"/>
                </a:avLst>
              </a:prstGeom>
              <a:solidFill>
                <a:srgbClr val="FFFFFF"/>
              </a:solidFill>
              <a:ln w="9525">
                <a:solidFill>
                  <a:srgbClr val="000000"/>
                </a:solidFill>
                <a:miter lim="800000"/>
                <a:headEnd/>
                <a:tailEnd/>
              </a:ln>
            </p:spPr>
            <p:txBody>
              <a:bodyPr/>
              <a:lstStyle/>
              <a:p>
                <a:endParaRPr lang="zh-CN" altLang="en-US"/>
              </a:p>
            </p:txBody>
          </p:sp>
          <p:sp>
            <p:nvSpPr>
              <p:cNvPr id="35930" name="AutoShape 90">
                <a:extLst>
                  <a:ext uri="{FF2B5EF4-FFF2-40B4-BE49-F238E27FC236}">
                    <a16:creationId xmlns:a16="http://schemas.microsoft.com/office/drawing/2014/main" id="{CDB5187E-198B-44D0-9E50-AC2EAE189FF4}"/>
                  </a:ext>
                </a:extLst>
              </p:cNvPr>
              <p:cNvSpPr>
                <a:spLocks noChangeArrowheads="1"/>
              </p:cNvSpPr>
              <p:nvPr/>
            </p:nvSpPr>
            <p:spPr bwMode="auto">
              <a:xfrm>
                <a:off x="5727" y="8415"/>
                <a:ext cx="3234" cy="124"/>
              </a:xfrm>
              <a:prstGeom prst="cube">
                <a:avLst>
                  <a:gd name="adj" fmla="val 25000"/>
                </a:avLst>
              </a:prstGeom>
              <a:solidFill>
                <a:srgbClr val="FFFFFF"/>
              </a:solidFill>
              <a:ln w="9525">
                <a:solidFill>
                  <a:srgbClr val="000000"/>
                </a:solidFill>
                <a:miter lim="800000"/>
                <a:headEnd/>
                <a:tailEnd/>
              </a:ln>
            </p:spPr>
            <p:txBody>
              <a:bodyPr/>
              <a:lstStyle/>
              <a:p>
                <a:endParaRPr lang="zh-CN" altLang="en-US"/>
              </a:p>
            </p:txBody>
          </p:sp>
        </p:grpSp>
        <p:sp>
          <p:nvSpPr>
            <p:cNvPr id="35931" name="AutoShape 91">
              <a:extLst>
                <a:ext uri="{FF2B5EF4-FFF2-40B4-BE49-F238E27FC236}">
                  <a16:creationId xmlns:a16="http://schemas.microsoft.com/office/drawing/2014/main" id="{A2E0E5C5-67F8-4AC7-87A2-472A2193BDA6}"/>
                </a:ext>
              </a:extLst>
            </p:cNvPr>
            <p:cNvSpPr>
              <a:spLocks noChangeArrowheads="1"/>
            </p:cNvSpPr>
            <p:nvPr/>
          </p:nvSpPr>
          <p:spPr bwMode="auto">
            <a:xfrm rot="12397710" flipH="1">
              <a:off x="6699" y="7083"/>
              <a:ext cx="106" cy="2524"/>
            </a:xfrm>
            <a:prstGeom prst="cube">
              <a:avLst>
                <a:gd name="adj" fmla="val 50611"/>
              </a:avLst>
            </a:prstGeom>
            <a:solidFill>
              <a:srgbClr val="FFFFFF"/>
            </a:solidFill>
            <a:ln w="9525">
              <a:solidFill>
                <a:srgbClr val="000000"/>
              </a:solidFill>
              <a:miter lim="800000"/>
              <a:headEnd/>
              <a:tailEnd/>
            </a:ln>
          </p:spPr>
          <p:txBody>
            <a:bodyPr/>
            <a:lstStyle/>
            <a:p>
              <a:endParaRPr lang="zh-CN" altLang="en-US"/>
            </a:p>
          </p:txBody>
        </p:sp>
        <p:sp>
          <p:nvSpPr>
            <p:cNvPr id="35932" name="AutoShape 92">
              <a:extLst>
                <a:ext uri="{FF2B5EF4-FFF2-40B4-BE49-F238E27FC236}">
                  <a16:creationId xmlns:a16="http://schemas.microsoft.com/office/drawing/2014/main" id="{4DB70AE3-B54B-4573-B39B-8814A1B86397}"/>
                </a:ext>
              </a:extLst>
            </p:cNvPr>
            <p:cNvSpPr>
              <a:spLocks noChangeArrowheads="1"/>
            </p:cNvSpPr>
            <p:nvPr/>
          </p:nvSpPr>
          <p:spPr bwMode="auto">
            <a:xfrm rot="12397710" flipH="1">
              <a:off x="6985" y="7106"/>
              <a:ext cx="107" cy="2526"/>
            </a:xfrm>
            <a:prstGeom prst="cube">
              <a:avLst>
                <a:gd name="adj" fmla="val 50611"/>
              </a:avLst>
            </a:prstGeom>
            <a:solidFill>
              <a:srgbClr val="FFFFFF"/>
            </a:solidFill>
            <a:ln w="9525">
              <a:solidFill>
                <a:srgbClr val="000000"/>
              </a:solidFill>
              <a:miter lim="800000"/>
              <a:headEnd/>
              <a:tailEnd/>
            </a:ln>
          </p:spPr>
          <p:txBody>
            <a:bodyPr/>
            <a:lstStyle/>
            <a:p>
              <a:endParaRPr lang="zh-CN" altLang="en-US"/>
            </a:p>
          </p:txBody>
        </p:sp>
        <p:sp>
          <p:nvSpPr>
            <p:cNvPr id="35933" name="AutoShape 93">
              <a:extLst>
                <a:ext uri="{FF2B5EF4-FFF2-40B4-BE49-F238E27FC236}">
                  <a16:creationId xmlns:a16="http://schemas.microsoft.com/office/drawing/2014/main" id="{DEB65D6C-D95C-49A0-B875-B58A1E335164}"/>
                </a:ext>
              </a:extLst>
            </p:cNvPr>
            <p:cNvSpPr>
              <a:spLocks noChangeArrowheads="1"/>
            </p:cNvSpPr>
            <p:nvPr/>
          </p:nvSpPr>
          <p:spPr bwMode="auto">
            <a:xfrm rot="12397710" flipH="1">
              <a:off x="7308" y="7106"/>
              <a:ext cx="107" cy="2526"/>
            </a:xfrm>
            <a:prstGeom prst="cube">
              <a:avLst>
                <a:gd name="adj" fmla="val 50611"/>
              </a:avLst>
            </a:prstGeom>
            <a:solidFill>
              <a:srgbClr val="FFFFFF"/>
            </a:solidFill>
            <a:ln w="9525">
              <a:solidFill>
                <a:srgbClr val="000000"/>
              </a:solidFill>
              <a:miter lim="800000"/>
              <a:headEnd/>
              <a:tailEnd/>
            </a:ln>
          </p:spPr>
          <p:txBody>
            <a:bodyPr/>
            <a:lstStyle/>
            <a:p>
              <a:endParaRPr lang="zh-CN" altLang="en-US"/>
            </a:p>
          </p:txBody>
        </p:sp>
        <p:sp>
          <p:nvSpPr>
            <p:cNvPr id="35934" name="AutoShape 94">
              <a:extLst>
                <a:ext uri="{FF2B5EF4-FFF2-40B4-BE49-F238E27FC236}">
                  <a16:creationId xmlns:a16="http://schemas.microsoft.com/office/drawing/2014/main" id="{8AA93B5C-A0DD-48D0-9F2F-DF73699DEA07}"/>
                </a:ext>
              </a:extLst>
            </p:cNvPr>
            <p:cNvSpPr>
              <a:spLocks noChangeArrowheads="1"/>
            </p:cNvSpPr>
            <p:nvPr/>
          </p:nvSpPr>
          <p:spPr bwMode="auto">
            <a:xfrm rot="12397710" flipH="1">
              <a:off x="7626" y="7106"/>
              <a:ext cx="107" cy="2526"/>
            </a:xfrm>
            <a:prstGeom prst="cube">
              <a:avLst>
                <a:gd name="adj" fmla="val 50611"/>
              </a:avLst>
            </a:prstGeom>
            <a:solidFill>
              <a:srgbClr val="FFFFFF"/>
            </a:solidFill>
            <a:ln w="9525">
              <a:solidFill>
                <a:srgbClr val="000000"/>
              </a:solidFill>
              <a:miter lim="800000"/>
              <a:headEnd/>
              <a:tailEnd/>
            </a:ln>
          </p:spPr>
          <p:txBody>
            <a:bodyPr/>
            <a:lstStyle/>
            <a:p>
              <a:endParaRPr lang="zh-CN" altLang="en-US"/>
            </a:p>
          </p:txBody>
        </p:sp>
        <p:sp>
          <p:nvSpPr>
            <p:cNvPr id="35935" name="AutoShape 95">
              <a:extLst>
                <a:ext uri="{FF2B5EF4-FFF2-40B4-BE49-F238E27FC236}">
                  <a16:creationId xmlns:a16="http://schemas.microsoft.com/office/drawing/2014/main" id="{DC9738F7-8F08-44F3-9582-FA6A824429D5}"/>
                </a:ext>
              </a:extLst>
            </p:cNvPr>
            <p:cNvSpPr>
              <a:spLocks noChangeArrowheads="1"/>
            </p:cNvSpPr>
            <p:nvPr/>
          </p:nvSpPr>
          <p:spPr bwMode="auto">
            <a:xfrm rot="12397710" flipH="1">
              <a:off x="8033" y="7106"/>
              <a:ext cx="107" cy="2526"/>
            </a:xfrm>
            <a:prstGeom prst="cube">
              <a:avLst>
                <a:gd name="adj" fmla="val 50611"/>
              </a:avLst>
            </a:prstGeom>
            <a:solidFill>
              <a:srgbClr val="FFFFFF"/>
            </a:solidFill>
            <a:ln w="9525">
              <a:solidFill>
                <a:srgbClr val="000000"/>
              </a:solidFill>
              <a:miter lim="800000"/>
              <a:headEnd/>
              <a:tailEnd/>
            </a:ln>
          </p:spPr>
          <p:txBody>
            <a:bodyPr/>
            <a:lstStyle/>
            <a:p>
              <a:endParaRPr lang="zh-CN" altLang="en-US"/>
            </a:p>
          </p:txBody>
        </p:sp>
        <p:sp>
          <p:nvSpPr>
            <p:cNvPr id="35936" name="AutoShape 96">
              <a:extLst>
                <a:ext uri="{FF2B5EF4-FFF2-40B4-BE49-F238E27FC236}">
                  <a16:creationId xmlns:a16="http://schemas.microsoft.com/office/drawing/2014/main" id="{A8A52083-5DCB-45DB-9C48-C4FCCF466F6E}"/>
                </a:ext>
              </a:extLst>
            </p:cNvPr>
            <p:cNvSpPr>
              <a:spLocks noChangeArrowheads="1"/>
            </p:cNvSpPr>
            <p:nvPr/>
          </p:nvSpPr>
          <p:spPr bwMode="auto">
            <a:xfrm rot="12397710" flipH="1">
              <a:off x="8508" y="7131"/>
              <a:ext cx="107" cy="2524"/>
            </a:xfrm>
            <a:prstGeom prst="cube">
              <a:avLst>
                <a:gd name="adj" fmla="val 50611"/>
              </a:avLst>
            </a:prstGeom>
            <a:solidFill>
              <a:srgbClr val="FFFFFF"/>
            </a:solidFill>
            <a:ln w="9525">
              <a:solidFill>
                <a:srgbClr val="000000"/>
              </a:solidFill>
              <a:miter lim="800000"/>
              <a:headEnd/>
              <a:tailEnd/>
            </a:ln>
          </p:spPr>
          <p:txBody>
            <a:bodyPr/>
            <a:lstStyle/>
            <a:p>
              <a:endParaRPr lang="zh-CN" altLang="en-US"/>
            </a:p>
          </p:txBody>
        </p:sp>
        <p:sp>
          <p:nvSpPr>
            <p:cNvPr id="35937" name="AutoShape 97">
              <a:extLst>
                <a:ext uri="{FF2B5EF4-FFF2-40B4-BE49-F238E27FC236}">
                  <a16:creationId xmlns:a16="http://schemas.microsoft.com/office/drawing/2014/main" id="{5B73095A-18AC-43E1-810F-9B73076DC971}"/>
                </a:ext>
              </a:extLst>
            </p:cNvPr>
            <p:cNvSpPr>
              <a:spLocks noChangeArrowheads="1"/>
            </p:cNvSpPr>
            <p:nvPr/>
          </p:nvSpPr>
          <p:spPr bwMode="auto">
            <a:xfrm rot="5400000">
              <a:off x="7139" y="6883"/>
              <a:ext cx="1080" cy="2343"/>
            </a:xfrm>
            <a:prstGeom prst="can">
              <a:avLst>
                <a:gd name="adj" fmla="val 62763"/>
              </a:avLst>
            </a:prstGeom>
            <a:solidFill>
              <a:srgbClr val="FFFFFF"/>
            </a:solidFill>
            <a:ln w="9525">
              <a:solidFill>
                <a:srgbClr val="000000"/>
              </a:solidFill>
              <a:round/>
              <a:headEnd/>
              <a:tailEnd/>
            </a:ln>
          </p:spPr>
          <p:txBody>
            <a:bodyPr/>
            <a:lstStyle/>
            <a:p>
              <a:endParaRPr lang="zh-CN" altLang="en-US"/>
            </a:p>
          </p:txBody>
        </p:sp>
        <p:sp>
          <p:nvSpPr>
            <p:cNvPr id="35938" name="AutoShape 98">
              <a:extLst>
                <a:ext uri="{FF2B5EF4-FFF2-40B4-BE49-F238E27FC236}">
                  <a16:creationId xmlns:a16="http://schemas.microsoft.com/office/drawing/2014/main" id="{D54FB865-0E3C-4AF6-9485-C2F0F0F0AF4E}"/>
                </a:ext>
              </a:extLst>
            </p:cNvPr>
            <p:cNvSpPr>
              <a:spLocks noChangeArrowheads="1"/>
            </p:cNvSpPr>
            <p:nvPr/>
          </p:nvSpPr>
          <p:spPr bwMode="auto">
            <a:xfrm>
              <a:off x="4907" y="7203"/>
              <a:ext cx="142" cy="143"/>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rgbClr val="FFFFFF"/>
            </a:solidFill>
            <a:ln w="9525">
              <a:solidFill>
                <a:srgbClr val="000000"/>
              </a:solidFill>
              <a:miter lim="800000"/>
              <a:headEnd/>
              <a:tailEnd/>
            </a:ln>
          </p:spPr>
          <p:txBody>
            <a:bodyPr/>
            <a:lstStyle/>
            <a:p>
              <a:endParaRPr lang="zh-CN" altLang="en-US"/>
            </a:p>
          </p:txBody>
        </p:sp>
        <p:sp>
          <p:nvSpPr>
            <p:cNvPr id="35939" name="AutoShape 99">
              <a:extLst>
                <a:ext uri="{FF2B5EF4-FFF2-40B4-BE49-F238E27FC236}">
                  <a16:creationId xmlns:a16="http://schemas.microsoft.com/office/drawing/2014/main" id="{EDF1B0F7-4BF7-4429-B264-112D047235E8}"/>
                </a:ext>
              </a:extLst>
            </p:cNvPr>
            <p:cNvSpPr>
              <a:spLocks noChangeArrowheads="1"/>
            </p:cNvSpPr>
            <p:nvPr/>
          </p:nvSpPr>
          <p:spPr bwMode="auto">
            <a:xfrm>
              <a:off x="5151" y="8233"/>
              <a:ext cx="142" cy="144"/>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rgbClr val="FFFFFF"/>
            </a:solidFill>
            <a:ln w="9525">
              <a:solidFill>
                <a:srgbClr val="000000"/>
              </a:solidFill>
              <a:miter lim="800000"/>
              <a:headEnd/>
              <a:tailEnd/>
            </a:ln>
          </p:spPr>
          <p:txBody>
            <a:bodyPr/>
            <a:lstStyle/>
            <a:p>
              <a:endParaRPr lang="zh-CN" altLang="en-US"/>
            </a:p>
          </p:txBody>
        </p:sp>
        <p:sp>
          <p:nvSpPr>
            <p:cNvPr id="35940" name="AutoShape 100">
              <a:extLst>
                <a:ext uri="{FF2B5EF4-FFF2-40B4-BE49-F238E27FC236}">
                  <a16:creationId xmlns:a16="http://schemas.microsoft.com/office/drawing/2014/main" id="{1B52FB84-E953-42BA-87BE-011347FA3F0C}"/>
                </a:ext>
              </a:extLst>
            </p:cNvPr>
            <p:cNvSpPr>
              <a:spLocks noChangeArrowheads="1"/>
            </p:cNvSpPr>
            <p:nvPr/>
          </p:nvSpPr>
          <p:spPr bwMode="auto">
            <a:xfrm>
              <a:off x="5331" y="7538"/>
              <a:ext cx="143" cy="144"/>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rgbClr val="FFFFFF"/>
            </a:solidFill>
            <a:ln w="9525">
              <a:solidFill>
                <a:srgbClr val="000000"/>
              </a:solidFill>
              <a:miter lim="800000"/>
              <a:headEnd/>
              <a:tailEnd/>
            </a:ln>
          </p:spPr>
          <p:txBody>
            <a:bodyPr/>
            <a:lstStyle/>
            <a:p>
              <a:endParaRPr lang="zh-CN" altLang="en-US"/>
            </a:p>
          </p:txBody>
        </p:sp>
        <p:sp>
          <p:nvSpPr>
            <p:cNvPr id="35941" name="AutoShape 101">
              <a:extLst>
                <a:ext uri="{FF2B5EF4-FFF2-40B4-BE49-F238E27FC236}">
                  <a16:creationId xmlns:a16="http://schemas.microsoft.com/office/drawing/2014/main" id="{7D5B323D-037B-42F3-8FFA-FD795CE0E8A2}"/>
                </a:ext>
              </a:extLst>
            </p:cNvPr>
            <p:cNvSpPr>
              <a:spLocks noChangeArrowheads="1"/>
            </p:cNvSpPr>
            <p:nvPr/>
          </p:nvSpPr>
          <p:spPr bwMode="auto">
            <a:xfrm>
              <a:off x="4710" y="7898"/>
              <a:ext cx="142" cy="144"/>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rgbClr val="FFFFFF"/>
            </a:solidFill>
            <a:ln w="9525">
              <a:solidFill>
                <a:srgbClr val="000000"/>
              </a:solidFill>
              <a:miter lim="800000"/>
              <a:headEnd/>
              <a:tailEnd/>
            </a:ln>
          </p:spPr>
          <p:txBody>
            <a:bodyPr/>
            <a:lstStyle/>
            <a:p>
              <a:endParaRPr lang="zh-CN" altLang="en-US"/>
            </a:p>
          </p:txBody>
        </p:sp>
        <p:sp>
          <p:nvSpPr>
            <p:cNvPr id="35942" name="AutoShape 102">
              <a:extLst>
                <a:ext uri="{FF2B5EF4-FFF2-40B4-BE49-F238E27FC236}">
                  <a16:creationId xmlns:a16="http://schemas.microsoft.com/office/drawing/2014/main" id="{A5C74DC6-CA92-45ED-9B62-39F94E099962}"/>
                </a:ext>
              </a:extLst>
            </p:cNvPr>
            <p:cNvSpPr>
              <a:spLocks noChangeArrowheads="1"/>
            </p:cNvSpPr>
            <p:nvPr/>
          </p:nvSpPr>
          <p:spPr bwMode="auto">
            <a:xfrm>
              <a:off x="6680" y="8496"/>
              <a:ext cx="142" cy="144"/>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rgbClr val="FFFFFF"/>
            </a:solidFill>
            <a:ln w="9525">
              <a:solidFill>
                <a:srgbClr val="000000"/>
              </a:solidFill>
              <a:miter lim="800000"/>
              <a:headEnd/>
              <a:tailEnd/>
            </a:ln>
          </p:spPr>
          <p:txBody>
            <a:bodyPr/>
            <a:lstStyle/>
            <a:p>
              <a:endParaRPr lang="zh-CN" altLang="en-US"/>
            </a:p>
          </p:txBody>
        </p:sp>
        <p:sp>
          <p:nvSpPr>
            <p:cNvPr id="35943" name="AutoShape 103">
              <a:extLst>
                <a:ext uri="{FF2B5EF4-FFF2-40B4-BE49-F238E27FC236}">
                  <a16:creationId xmlns:a16="http://schemas.microsoft.com/office/drawing/2014/main" id="{6280F55A-B38E-493C-80AE-EFFBBFD8A97C}"/>
                </a:ext>
              </a:extLst>
            </p:cNvPr>
            <p:cNvSpPr>
              <a:spLocks noChangeArrowheads="1"/>
            </p:cNvSpPr>
            <p:nvPr/>
          </p:nvSpPr>
          <p:spPr bwMode="auto">
            <a:xfrm>
              <a:off x="8663" y="8418"/>
              <a:ext cx="142" cy="143"/>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rgbClr val="FFFFFF"/>
            </a:solidFill>
            <a:ln w="9525">
              <a:solidFill>
                <a:srgbClr val="000000"/>
              </a:solidFill>
              <a:miter lim="800000"/>
              <a:headEnd/>
              <a:tailEnd/>
            </a:ln>
          </p:spPr>
          <p:txBody>
            <a:bodyPr/>
            <a:lstStyle/>
            <a:p>
              <a:endParaRPr lang="zh-CN" altLang="en-US"/>
            </a:p>
          </p:txBody>
        </p:sp>
        <p:sp>
          <p:nvSpPr>
            <p:cNvPr id="35944" name="AutoShape 104">
              <a:extLst>
                <a:ext uri="{FF2B5EF4-FFF2-40B4-BE49-F238E27FC236}">
                  <a16:creationId xmlns:a16="http://schemas.microsoft.com/office/drawing/2014/main" id="{BE08F0CB-39DE-43BC-AC58-84C57242C12F}"/>
                </a:ext>
              </a:extLst>
            </p:cNvPr>
            <p:cNvSpPr>
              <a:spLocks noChangeArrowheads="1"/>
            </p:cNvSpPr>
            <p:nvPr/>
          </p:nvSpPr>
          <p:spPr bwMode="auto">
            <a:xfrm>
              <a:off x="8139" y="8175"/>
              <a:ext cx="142" cy="143"/>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rgbClr val="FFFFFF"/>
            </a:solidFill>
            <a:ln w="9525">
              <a:solidFill>
                <a:srgbClr val="000000"/>
              </a:solidFill>
              <a:miter lim="800000"/>
              <a:headEnd/>
              <a:tailEnd/>
            </a:ln>
          </p:spPr>
          <p:txBody>
            <a:bodyPr/>
            <a:lstStyle/>
            <a:p>
              <a:endParaRPr lang="zh-CN" altLang="en-US"/>
            </a:p>
          </p:txBody>
        </p:sp>
        <p:sp>
          <p:nvSpPr>
            <p:cNvPr id="35945" name="AutoShape 105">
              <a:extLst>
                <a:ext uri="{FF2B5EF4-FFF2-40B4-BE49-F238E27FC236}">
                  <a16:creationId xmlns:a16="http://schemas.microsoft.com/office/drawing/2014/main" id="{7E0245FB-1091-4BD1-B111-F72DE2390FDB}"/>
                </a:ext>
              </a:extLst>
            </p:cNvPr>
            <p:cNvSpPr>
              <a:spLocks noChangeArrowheads="1"/>
            </p:cNvSpPr>
            <p:nvPr/>
          </p:nvSpPr>
          <p:spPr bwMode="auto">
            <a:xfrm>
              <a:off x="8779" y="7836"/>
              <a:ext cx="143" cy="144"/>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rgbClr val="FFFFFF"/>
            </a:solidFill>
            <a:ln w="9525">
              <a:solidFill>
                <a:srgbClr val="000000"/>
              </a:solidFill>
              <a:miter lim="800000"/>
              <a:headEnd/>
              <a:tailEnd/>
            </a:ln>
          </p:spPr>
          <p:txBody>
            <a:bodyPr/>
            <a:lstStyle/>
            <a:p>
              <a:endParaRPr lang="zh-CN" altLang="en-US"/>
            </a:p>
          </p:txBody>
        </p:sp>
        <p:sp>
          <p:nvSpPr>
            <p:cNvPr id="35946" name="AutoShape 106">
              <a:extLst>
                <a:ext uri="{FF2B5EF4-FFF2-40B4-BE49-F238E27FC236}">
                  <a16:creationId xmlns:a16="http://schemas.microsoft.com/office/drawing/2014/main" id="{8BCF602E-5E67-4454-A316-29E0CC2D9D20}"/>
                </a:ext>
              </a:extLst>
            </p:cNvPr>
            <p:cNvSpPr>
              <a:spLocks noChangeArrowheads="1"/>
            </p:cNvSpPr>
            <p:nvPr/>
          </p:nvSpPr>
          <p:spPr bwMode="auto">
            <a:xfrm>
              <a:off x="6479" y="8208"/>
              <a:ext cx="143" cy="145"/>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rgbClr val="FFFFFF"/>
            </a:solidFill>
            <a:ln w="9525">
              <a:solidFill>
                <a:srgbClr val="000000"/>
              </a:solidFill>
              <a:miter lim="800000"/>
              <a:headEnd/>
              <a:tailEnd/>
            </a:ln>
          </p:spPr>
          <p:txBody>
            <a:bodyPr/>
            <a:lstStyle/>
            <a:p>
              <a:endParaRPr lang="zh-CN" altLang="en-US"/>
            </a:p>
          </p:txBody>
        </p:sp>
        <p:sp>
          <p:nvSpPr>
            <p:cNvPr id="35947" name="AutoShape 107">
              <a:extLst>
                <a:ext uri="{FF2B5EF4-FFF2-40B4-BE49-F238E27FC236}">
                  <a16:creationId xmlns:a16="http://schemas.microsoft.com/office/drawing/2014/main" id="{B7A6A248-3165-46A9-9379-A8AC1C5DAE37}"/>
                </a:ext>
              </a:extLst>
            </p:cNvPr>
            <p:cNvSpPr>
              <a:spLocks noChangeArrowheads="1"/>
            </p:cNvSpPr>
            <p:nvPr/>
          </p:nvSpPr>
          <p:spPr bwMode="auto">
            <a:xfrm>
              <a:off x="6578" y="7538"/>
              <a:ext cx="142" cy="144"/>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rgbClr val="FFFFFF"/>
            </a:solidFill>
            <a:ln w="9525">
              <a:solidFill>
                <a:srgbClr val="000000"/>
              </a:solidFill>
              <a:miter lim="800000"/>
              <a:headEnd/>
              <a:tailEnd/>
            </a:ln>
          </p:spPr>
          <p:txBody>
            <a:bodyPr/>
            <a:lstStyle/>
            <a:p>
              <a:endParaRPr lang="zh-CN" altLang="en-US"/>
            </a:p>
          </p:txBody>
        </p:sp>
        <p:sp>
          <p:nvSpPr>
            <p:cNvPr id="35948" name="AutoShape 108">
              <a:extLst>
                <a:ext uri="{FF2B5EF4-FFF2-40B4-BE49-F238E27FC236}">
                  <a16:creationId xmlns:a16="http://schemas.microsoft.com/office/drawing/2014/main" id="{D3E8C333-99EA-4749-80AD-A52B1130E37D}"/>
                </a:ext>
              </a:extLst>
            </p:cNvPr>
            <p:cNvSpPr>
              <a:spLocks noChangeArrowheads="1"/>
            </p:cNvSpPr>
            <p:nvPr/>
          </p:nvSpPr>
          <p:spPr bwMode="auto">
            <a:xfrm>
              <a:off x="8344" y="7538"/>
              <a:ext cx="141" cy="144"/>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rgbClr val="FFFFFF"/>
            </a:solidFill>
            <a:ln w="9525">
              <a:solidFill>
                <a:srgbClr val="000000"/>
              </a:solidFill>
              <a:miter lim="800000"/>
              <a:headEnd/>
              <a:tailEnd/>
            </a:ln>
          </p:spPr>
          <p:txBody>
            <a:bodyPr/>
            <a:lstStyle/>
            <a:p>
              <a:endParaRPr lang="zh-CN" altLang="en-US"/>
            </a:p>
          </p:txBody>
        </p:sp>
        <p:grpSp>
          <p:nvGrpSpPr>
            <p:cNvPr id="35949" name="Group 109">
              <a:extLst>
                <a:ext uri="{FF2B5EF4-FFF2-40B4-BE49-F238E27FC236}">
                  <a16:creationId xmlns:a16="http://schemas.microsoft.com/office/drawing/2014/main" id="{BA9C0CE3-FF8D-4C3D-B429-42112296CBB7}"/>
                </a:ext>
              </a:extLst>
            </p:cNvPr>
            <p:cNvGrpSpPr>
              <a:grpSpLocks/>
            </p:cNvGrpSpPr>
            <p:nvPr/>
          </p:nvGrpSpPr>
          <p:grpSpPr bwMode="auto">
            <a:xfrm>
              <a:off x="3903" y="7346"/>
              <a:ext cx="1367" cy="912"/>
              <a:chOff x="2945" y="5439"/>
              <a:chExt cx="1690" cy="1178"/>
            </a:xfrm>
          </p:grpSpPr>
          <p:sp>
            <p:nvSpPr>
              <p:cNvPr id="35950" name="Line 110">
                <a:extLst>
                  <a:ext uri="{FF2B5EF4-FFF2-40B4-BE49-F238E27FC236}">
                    <a16:creationId xmlns:a16="http://schemas.microsoft.com/office/drawing/2014/main" id="{BF5F94B5-0853-4CBD-B0DF-7DF280720335}"/>
                  </a:ext>
                </a:extLst>
              </p:cNvPr>
              <p:cNvSpPr>
                <a:spLocks noChangeShapeType="1"/>
              </p:cNvSpPr>
              <p:nvPr/>
            </p:nvSpPr>
            <p:spPr bwMode="auto">
              <a:xfrm>
                <a:off x="3270" y="6090"/>
                <a:ext cx="1365"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5951" name="Line 111">
                <a:extLst>
                  <a:ext uri="{FF2B5EF4-FFF2-40B4-BE49-F238E27FC236}">
                    <a16:creationId xmlns:a16="http://schemas.microsoft.com/office/drawing/2014/main" id="{A7065601-E34F-42E6-9A3E-48406067A66B}"/>
                  </a:ext>
                </a:extLst>
              </p:cNvPr>
              <p:cNvSpPr>
                <a:spLocks noChangeShapeType="1"/>
              </p:cNvSpPr>
              <p:nvPr/>
            </p:nvSpPr>
            <p:spPr bwMode="auto">
              <a:xfrm flipV="1">
                <a:off x="3249" y="5439"/>
                <a:ext cx="0" cy="651"/>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5952" name="Line 112">
                <a:extLst>
                  <a:ext uri="{FF2B5EF4-FFF2-40B4-BE49-F238E27FC236}">
                    <a16:creationId xmlns:a16="http://schemas.microsoft.com/office/drawing/2014/main" id="{D797EDC8-3EDC-4A7D-BA94-D4DFC2A47F3A}"/>
                  </a:ext>
                </a:extLst>
              </p:cNvPr>
              <p:cNvSpPr>
                <a:spLocks noChangeShapeType="1"/>
              </p:cNvSpPr>
              <p:nvPr/>
            </p:nvSpPr>
            <p:spPr bwMode="auto">
              <a:xfrm flipH="1">
                <a:off x="2945" y="6090"/>
                <a:ext cx="304" cy="527"/>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35953" name="Group 113">
              <a:extLst>
                <a:ext uri="{FF2B5EF4-FFF2-40B4-BE49-F238E27FC236}">
                  <a16:creationId xmlns:a16="http://schemas.microsoft.com/office/drawing/2014/main" id="{508FE8A8-F442-4321-8122-5709F2B682EC}"/>
                </a:ext>
              </a:extLst>
            </p:cNvPr>
            <p:cNvGrpSpPr>
              <a:grpSpLocks/>
            </p:cNvGrpSpPr>
            <p:nvPr/>
          </p:nvGrpSpPr>
          <p:grpSpPr bwMode="auto">
            <a:xfrm>
              <a:off x="7155" y="7615"/>
              <a:ext cx="1367" cy="912"/>
              <a:chOff x="2945" y="5439"/>
              <a:chExt cx="1690" cy="1178"/>
            </a:xfrm>
          </p:grpSpPr>
          <p:sp>
            <p:nvSpPr>
              <p:cNvPr id="35954" name="Line 114">
                <a:extLst>
                  <a:ext uri="{FF2B5EF4-FFF2-40B4-BE49-F238E27FC236}">
                    <a16:creationId xmlns:a16="http://schemas.microsoft.com/office/drawing/2014/main" id="{07ED1011-E495-4C9A-95B4-35568D158ACD}"/>
                  </a:ext>
                </a:extLst>
              </p:cNvPr>
              <p:cNvSpPr>
                <a:spLocks noChangeShapeType="1"/>
              </p:cNvSpPr>
              <p:nvPr/>
            </p:nvSpPr>
            <p:spPr bwMode="auto">
              <a:xfrm>
                <a:off x="3270" y="6090"/>
                <a:ext cx="1365"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5955" name="Line 115">
                <a:extLst>
                  <a:ext uri="{FF2B5EF4-FFF2-40B4-BE49-F238E27FC236}">
                    <a16:creationId xmlns:a16="http://schemas.microsoft.com/office/drawing/2014/main" id="{C03188B2-3D8C-4A0D-9A4E-E435690A9ABE}"/>
                  </a:ext>
                </a:extLst>
              </p:cNvPr>
              <p:cNvSpPr>
                <a:spLocks noChangeShapeType="1"/>
              </p:cNvSpPr>
              <p:nvPr/>
            </p:nvSpPr>
            <p:spPr bwMode="auto">
              <a:xfrm flipV="1">
                <a:off x="3249" y="5439"/>
                <a:ext cx="0" cy="651"/>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5956" name="Line 116">
                <a:extLst>
                  <a:ext uri="{FF2B5EF4-FFF2-40B4-BE49-F238E27FC236}">
                    <a16:creationId xmlns:a16="http://schemas.microsoft.com/office/drawing/2014/main" id="{9D2DD07E-9D2B-46E4-9562-216443A0B275}"/>
                  </a:ext>
                </a:extLst>
              </p:cNvPr>
              <p:cNvSpPr>
                <a:spLocks noChangeShapeType="1"/>
              </p:cNvSpPr>
              <p:nvPr/>
            </p:nvSpPr>
            <p:spPr bwMode="auto">
              <a:xfrm flipH="1">
                <a:off x="2945" y="6090"/>
                <a:ext cx="304" cy="527"/>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35957" name="Group 117">
              <a:extLst>
                <a:ext uri="{FF2B5EF4-FFF2-40B4-BE49-F238E27FC236}">
                  <a16:creationId xmlns:a16="http://schemas.microsoft.com/office/drawing/2014/main" id="{335FAF78-8B4E-43BA-83D4-ABE63800F5CB}"/>
                </a:ext>
              </a:extLst>
            </p:cNvPr>
            <p:cNvGrpSpPr>
              <a:grpSpLocks/>
            </p:cNvGrpSpPr>
            <p:nvPr/>
          </p:nvGrpSpPr>
          <p:grpSpPr bwMode="auto">
            <a:xfrm>
              <a:off x="3994" y="8016"/>
              <a:ext cx="1224" cy="692"/>
              <a:chOff x="2945" y="5439"/>
              <a:chExt cx="1690" cy="1178"/>
            </a:xfrm>
          </p:grpSpPr>
          <p:sp>
            <p:nvSpPr>
              <p:cNvPr id="35958" name="Line 118">
                <a:extLst>
                  <a:ext uri="{FF2B5EF4-FFF2-40B4-BE49-F238E27FC236}">
                    <a16:creationId xmlns:a16="http://schemas.microsoft.com/office/drawing/2014/main" id="{1E10B903-BEAD-405D-AD41-ABC2067857CC}"/>
                  </a:ext>
                </a:extLst>
              </p:cNvPr>
              <p:cNvSpPr>
                <a:spLocks noChangeShapeType="1"/>
              </p:cNvSpPr>
              <p:nvPr/>
            </p:nvSpPr>
            <p:spPr bwMode="auto">
              <a:xfrm>
                <a:off x="3270" y="6090"/>
                <a:ext cx="1365"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5959" name="Line 119">
                <a:extLst>
                  <a:ext uri="{FF2B5EF4-FFF2-40B4-BE49-F238E27FC236}">
                    <a16:creationId xmlns:a16="http://schemas.microsoft.com/office/drawing/2014/main" id="{068A6482-C4E9-44C4-8A66-291C4475DD54}"/>
                  </a:ext>
                </a:extLst>
              </p:cNvPr>
              <p:cNvSpPr>
                <a:spLocks noChangeShapeType="1"/>
              </p:cNvSpPr>
              <p:nvPr/>
            </p:nvSpPr>
            <p:spPr bwMode="auto">
              <a:xfrm flipV="1">
                <a:off x="3249" y="5439"/>
                <a:ext cx="0" cy="651"/>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5960" name="Line 120">
                <a:extLst>
                  <a:ext uri="{FF2B5EF4-FFF2-40B4-BE49-F238E27FC236}">
                    <a16:creationId xmlns:a16="http://schemas.microsoft.com/office/drawing/2014/main" id="{5080F307-9654-4BC1-A261-3C3DFCB6639F}"/>
                  </a:ext>
                </a:extLst>
              </p:cNvPr>
              <p:cNvSpPr>
                <a:spLocks noChangeShapeType="1"/>
              </p:cNvSpPr>
              <p:nvPr/>
            </p:nvSpPr>
            <p:spPr bwMode="auto">
              <a:xfrm flipH="1">
                <a:off x="2945" y="6090"/>
                <a:ext cx="304" cy="527"/>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grpSp>
        <p:sp>
          <p:nvSpPr>
            <p:cNvPr id="35961" name="AutoShape 121">
              <a:extLst>
                <a:ext uri="{FF2B5EF4-FFF2-40B4-BE49-F238E27FC236}">
                  <a16:creationId xmlns:a16="http://schemas.microsoft.com/office/drawing/2014/main" id="{0EA92A7F-C265-43C0-8008-D529A51CD33B}"/>
                </a:ext>
              </a:extLst>
            </p:cNvPr>
            <p:cNvSpPr>
              <a:spLocks noChangeArrowheads="1"/>
            </p:cNvSpPr>
            <p:nvPr/>
          </p:nvSpPr>
          <p:spPr bwMode="auto">
            <a:xfrm>
              <a:off x="3147" y="7922"/>
              <a:ext cx="142" cy="143"/>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rgbClr val="FFFFFF"/>
            </a:solidFill>
            <a:ln w="9525">
              <a:solidFill>
                <a:srgbClr val="000000"/>
              </a:solidFill>
              <a:miter lim="800000"/>
              <a:headEnd/>
              <a:tailEnd/>
            </a:ln>
          </p:spPr>
          <p:txBody>
            <a:bodyPr/>
            <a:lstStyle/>
            <a:p>
              <a:endParaRPr lang="zh-CN" altLang="en-US"/>
            </a:p>
          </p:txBody>
        </p:sp>
        <p:sp>
          <p:nvSpPr>
            <p:cNvPr id="35962" name="AutoShape 122">
              <a:extLst>
                <a:ext uri="{FF2B5EF4-FFF2-40B4-BE49-F238E27FC236}">
                  <a16:creationId xmlns:a16="http://schemas.microsoft.com/office/drawing/2014/main" id="{8F05259E-5FFB-40C8-9C8C-B54C570983B3}"/>
                </a:ext>
              </a:extLst>
            </p:cNvPr>
            <p:cNvSpPr>
              <a:spLocks noChangeArrowheads="1"/>
            </p:cNvSpPr>
            <p:nvPr/>
          </p:nvSpPr>
          <p:spPr bwMode="auto">
            <a:xfrm>
              <a:off x="3249" y="7250"/>
              <a:ext cx="142" cy="144"/>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rgbClr val="FFFFFF"/>
            </a:solidFill>
            <a:ln w="9525">
              <a:solidFill>
                <a:srgbClr val="000000"/>
              </a:solidFill>
              <a:miter lim="800000"/>
              <a:headEnd/>
              <a:tailEnd/>
            </a:ln>
          </p:spPr>
          <p:txBody>
            <a:bodyPr/>
            <a:lstStyle/>
            <a:p>
              <a:endParaRPr lang="zh-CN" altLang="en-US"/>
            </a:p>
          </p:txBody>
        </p:sp>
        <p:sp>
          <p:nvSpPr>
            <p:cNvPr id="35963" name="AutoShape 123">
              <a:extLst>
                <a:ext uri="{FF2B5EF4-FFF2-40B4-BE49-F238E27FC236}">
                  <a16:creationId xmlns:a16="http://schemas.microsoft.com/office/drawing/2014/main" id="{3C97DACE-51E3-4F2C-A713-F2C7D2963CC2}"/>
                </a:ext>
              </a:extLst>
            </p:cNvPr>
            <p:cNvSpPr>
              <a:spLocks noChangeArrowheads="1"/>
            </p:cNvSpPr>
            <p:nvPr/>
          </p:nvSpPr>
          <p:spPr bwMode="auto">
            <a:xfrm>
              <a:off x="3334" y="8281"/>
              <a:ext cx="142" cy="145"/>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rgbClr val="FFFFFF"/>
            </a:solidFill>
            <a:ln w="9525">
              <a:solidFill>
                <a:srgbClr val="000000"/>
              </a:solidFill>
              <a:miter lim="800000"/>
              <a:headEnd/>
              <a:tailEnd/>
            </a:ln>
          </p:spPr>
          <p:txBody>
            <a:bodyPr/>
            <a:lstStyle/>
            <a:p>
              <a:endParaRPr lang="zh-CN" altLang="en-US"/>
            </a:p>
          </p:txBody>
        </p:sp>
        <p:sp>
          <p:nvSpPr>
            <p:cNvPr id="35964" name="Text Box 124">
              <a:extLst>
                <a:ext uri="{FF2B5EF4-FFF2-40B4-BE49-F238E27FC236}">
                  <a16:creationId xmlns:a16="http://schemas.microsoft.com/office/drawing/2014/main" id="{206EB41D-C06D-438F-BFEA-1CA815B55C40}"/>
                </a:ext>
              </a:extLst>
            </p:cNvPr>
            <p:cNvSpPr txBox="1">
              <a:spLocks noChangeArrowheads="1"/>
            </p:cNvSpPr>
            <p:nvPr/>
          </p:nvSpPr>
          <p:spPr bwMode="auto">
            <a:xfrm>
              <a:off x="5072" y="7797"/>
              <a:ext cx="333"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r>
                <a:rPr kumimoji="0" lang="en-US" altLang="zh-CN" sz="1200"/>
                <a:t>Y</a:t>
              </a:r>
              <a:r>
                <a:rPr kumimoji="0" lang="en-US" altLang="zh-CN" sz="1200" baseline="-25000"/>
                <a:t>b</a:t>
              </a:r>
              <a:endParaRPr kumimoji="0" lang="en-US" altLang="zh-CN" sz="1200"/>
            </a:p>
          </p:txBody>
        </p:sp>
        <p:sp>
          <p:nvSpPr>
            <p:cNvPr id="35965" name="Text Box 125">
              <a:extLst>
                <a:ext uri="{FF2B5EF4-FFF2-40B4-BE49-F238E27FC236}">
                  <a16:creationId xmlns:a16="http://schemas.microsoft.com/office/drawing/2014/main" id="{7510F478-B404-4C12-A8C6-DA5DE9679C3B}"/>
                </a:ext>
              </a:extLst>
            </p:cNvPr>
            <p:cNvSpPr txBox="1">
              <a:spLocks noChangeArrowheads="1"/>
            </p:cNvSpPr>
            <p:nvPr/>
          </p:nvSpPr>
          <p:spPr bwMode="auto">
            <a:xfrm>
              <a:off x="3768" y="8448"/>
              <a:ext cx="379"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r>
                <a:rPr kumimoji="0" lang="en-US" altLang="zh-CN" sz="1200"/>
                <a:t>X</a:t>
              </a:r>
              <a:r>
                <a:rPr kumimoji="0" lang="en-US" altLang="zh-CN" sz="1200" baseline="-25000"/>
                <a:t>p</a:t>
              </a:r>
              <a:endParaRPr kumimoji="0" lang="en-US" altLang="zh-CN" sz="1200"/>
            </a:p>
          </p:txBody>
        </p:sp>
        <p:sp>
          <p:nvSpPr>
            <p:cNvPr id="35966" name="Text Box 126">
              <a:extLst>
                <a:ext uri="{FF2B5EF4-FFF2-40B4-BE49-F238E27FC236}">
                  <a16:creationId xmlns:a16="http://schemas.microsoft.com/office/drawing/2014/main" id="{E9E03747-27F8-4338-A7D5-2B7D56236782}"/>
                </a:ext>
              </a:extLst>
            </p:cNvPr>
            <p:cNvSpPr txBox="1">
              <a:spLocks noChangeArrowheads="1"/>
            </p:cNvSpPr>
            <p:nvPr/>
          </p:nvSpPr>
          <p:spPr bwMode="auto">
            <a:xfrm>
              <a:off x="5216" y="8229"/>
              <a:ext cx="32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r>
                <a:rPr kumimoji="0" lang="en-US" altLang="zh-CN" sz="1200"/>
                <a:t>Y</a:t>
              </a:r>
              <a:r>
                <a:rPr kumimoji="0" lang="en-US" altLang="zh-CN" sz="1200" baseline="-25000"/>
                <a:t>p</a:t>
              </a:r>
              <a:endParaRPr kumimoji="0" lang="en-US" altLang="zh-CN" sz="1200"/>
            </a:p>
          </p:txBody>
        </p:sp>
        <p:grpSp>
          <p:nvGrpSpPr>
            <p:cNvPr id="35967" name="Group 127">
              <a:extLst>
                <a:ext uri="{FF2B5EF4-FFF2-40B4-BE49-F238E27FC236}">
                  <a16:creationId xmlns:a16="http://schemas.microsoft.com/office/drawing/2014/main" id="{208FC211-0314-434F-B54B-57FDA1501A48}"/>
                </a:ext>
              </a:extLst>
            </p:cNvPr>
            <p:cNvGrpSpPr>
              <a:grpSpLocks/>
            </p:cNvGrpSpPr>
            <p:nvPr/>
          </p:nvGrpSpPr>
          <p:grpSpPr bwMode="auto">
            <a:xfrm>
              <a:off x="2951" y="8348"/>
              <a:ext cx="518" cy="408"/>
              <a:chOff x="2945" y="5439"/>
              <a:chExt cx="1690" cy="1178"/>
            </a:xfrm>
          </p:grpSpPr>
          <p:sp>
            <p:nvSpPr>
              <p:cNvPr id="35968" name="Line 128">
                <a:extLst>
                  <a:ext uri="{FF2B5EF4-FFF2-40B4-BE49-F238E27FC236}">
                    <a16:creationId xmlns:a16="http://schemas.microsoft.com/office/drawing/2014/main" id="{EC8B85E0-D025-4ADA-99FE-943350BA4E79}"/>
                  </a:ext>
                </a:extLst>
              </p:cNvPr>
              <p:cNvSpPr>
                <a:spLocks noChangeShapeType="1"/>
              </p:cNvSpPr>
              <p:nvPr/>
            </p:nvSpPr>
            <p:spPr bwMode="auto">
              <a:xfrm>
                <a:off x="3270" y="6090"/>
                <a:ext cx="1365"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5969" name="Line 129">
                <a:extLst>
                  <a:ext uri="{FF2B5EF4-FFF2-40B4-BE49-F238E27FC236}">
                    <a16:creationId xmlns:a16="http://schemas.microsoft.com/office/drawing/2014/main" id="{23F14AC2-F4DF-44EC-A941-6D8C3E06ECD0}"/>
                  </a:ext>
                </a:extLst>
              </p:cNvPr>
              <p:cNvSpPr>
                <a:spLocks noChangeShapeType="1"/>
              </p:cNvSpPr>
              <p:nvPr/>
            </p:nvSpPr>
            <p:spPr bwMode="auto">
              <a:xfrm flipV="1">
                <a:off x="3249" y="5439"/>
                <a:ext cx="0" cy="651"/>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5970" name="Line 130">
                <a:extLst>
                  <a:ext uri="{FF2B5EF4-FFF2-40B4-BE49-F238E27FC236}">
                    <a16:creationId xmlns:a16="http://schemas.microsoft.com/office/drawing/2014/main" id="{FF464282-E6E5-466F-923B-B1165008BA74}"/>
                  </a:ext>
                </a:extLst>
              </p:cNvPr>
              <p:cNvSpPr>
                <a:spLocks noChangeShapeType="1"/>
              </p:cNvSpPr>
              <p:nvPr/>
            </p:nvSpPr>
            <p:spPr bwMode="auto">
              <a:xfrm flipH="1">
                <a:off x="2945" y="6090"/>
                <a:ext cx="304" cy="527"/>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35971" name="Group 131">
              <a:extLst>
                <a:ext uri="{FF2B5EF4-FFF2-40B4-BE49-F238E27FC236}">
                  <a16:creationId xmlns:a16="http://schemas.microsoft.com/office/drawing/2014/main" id="{BA8AD0B6-A9B9-4E0F-B786-1F2E9B1C4515}"/>
                </a:ext>
              </a:extLst>
            </p:cNvPr>
            <p:cNvGrpSpPr>
              <a:grpSpLocks/>
            </p:cNvGrpSpPr>
            <p:nvPr/>
          </p:nvGrpSpPr>
          <p:grpSpPr bwMode="auto">
            <a:xfrm>
              <a:off x="5744" y="7288"/>
              <a:ext cx="518" cy="407"/>
              <a:chOff x="2945" y="5439"/>
              <a:chExt cx="1690" cy="1178"/>
            </a:xfrm>
          </p:grpSpPr>
          <p:sp>
            <p:nvSpPr>
              <p:cNvPr id="35972" name="Line 132">
                <a:extLst>
                  <a:ext uri="{FF2B5EF4-FFF2-40B4-BE49-F238E27FC236}">
                    <a16:creationId xmlns:a16="http://schemas.microsoft.com/office/drawing/2014/main" id="{5338DD64-5539-4A5C-AF8E-AAA0CEBFFAD0}"/>
                  </a:ext>
                </a:extLst>
              </p:cNvPr>
              <p:cNvSpPr>
                <a:spLocks noChangeShapeType="1"/>
              </p:cNvSpPr>
              <p:nvPr/>
            </p:nvSpPr>
            <p:spPr bwMode="auto">
              <a:xfrm>
                <a:off x="3270" y="6090"/>
                <a:ext cx="1365"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5973" name="Line 133">
                <a:extLst>
                  <a:ext uri="{FF2B5EF4-FFF2-40B4-BE49-F238E27FC236}">
                    <a16:creationId xmlns:a16="http://schemas.microsoft.com/office/drawing/2014/main" id="{794CD1E3-457D-4B97-9DD4-FE7D8FFE6237}"/>
                  </a:ext>
                </a:extLst>
              </p:cNvPr>
              <p:cNvSpPr>
                <a:spLocks noChangeShapeType="1"/>
              </p:cNvSpPr>
              <p:nvPr/>
            </p:nvSpPr>
            <p:spPr bwMode="auto">
              <a:xfrm flipV="1">
                <a:off x="3249" y="5439"/>
                <a:ext cx="0" cy="651"/>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5974" name="Line 134">
                <a:extLst>
                  <a:ext uri="{FF2B5EF4-FFF2-40B4-BE49-F238E27FC236}">
                    <a16:creationId xmlns:a16="http://schemas.microsoft.com/office/drawing/2014/main" id="{4147EEB4-046D-46D4-A170-D00AD22867E2}"/>
                  </a:ext>
                </a:extLst>
              </p:cNvPr>
              <p:cNvSpPr>
                <a:spLocks noChangeShapeType="1"/>
              </p:cNvSpPr>
              <p:nvPr/>
            </p:nvSpPr>
            <p:spPr bwMode="auto">
              <a:xfrm flipH="1">
                <a:off x="2945" y="6090"/>
                <a:ext cx="304" cy="527"/>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grpSp>
        <p:sp>
          <p:nvSpPr>
            <p:cNvPr id="35975" name="Text Box 135">
              <a:extLst>
                <a:ext uri="{FF2B5EF4-FFF2-40B4-BE49-F238E27FC236}">
                  <a16:creationId xmlns:a16="http://schemas.microsoft.com/office/drawing/2014/main" id="{FC01885E-FE86-4433-9F08-8F39D5655FE6}"/>
                </a:ext>
              </a:extLst>
            </p:cNvPr>
            <p:cNvSpPr txBox="1">
              <a:spLocks noChangeArrowheads="1"/>
            </p:cNvSpPr>
            <p:nvPr/>
          </p:nvSpPr>
          <p:spPr bwMode="auto">
            <a:xfrm>
              <a:off x="2868" y="8100"/>
              <a:ext cx="31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r>
                <a:rPr kumimoji="0" lang="en-US" altLang="zh-CN" sz="1200"/>
                <a:t>Z</a:t>
              </a:r>
              <a:r>
                <a:rPr kumimoji="0" lang="en-US" altLang="zh-CN" sz="1200" baseline="-25000"/>
                <a:t>R1</a:t>
              </a:r>
              <a:endParaRPr kumimoji="0" lang="en-US" altLang="zh-CN" sz="1200"/>
            </a:p>
          </p:txBody>
        </p:sp>
        <p:sp>
          <p:nvSpPr>
            <p:cNvPr id="35976" name="Text Box 136">
              <a:extLst>
                <a:ext uri="{FF2B5EF4-FFF2-40B4-BE49-F238E27FC236}">
                  <a16:creationId xmlns:a16="http://schemas.microsoft.com/office/drawing/2014/main" id="{35D71BB8-89CD-4B55-877A-96A215E89098}"/>
                </a:ext>
              </a:extLst>
            </p:cNvPr>
            <p:cNvSpPr txBox="1">
              <a:spLocks noChangeArrowheads="1"/>
            </p:cNvSpPr>
            <p:nvPr/>
          </p:nvSpPr>
          <p:spPr bwMode="auto">
            <a:xfrm>
              <a:off x="2629" y="8553"/>
              <a:ext cx="32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r>
                <a:rPr kumimoji="0" lang="en-US" altLang="zh-CN" sz="1200"/>
                <a:t>X</a:t>
              </a:r>
              <a:r>
                <a:rPr kumimoji="0" lang="en-US" altLang="zh-CN" sz="1200" baseline="-25000"/>
                <a:t>R1</a:t>
              </a:r>
              <a:endParaRPr kumimoji="0" lang="en-US" altLang="zh-CN" sz="1200"/>
            </a:p>
          </p:txBody>
        </p:sp>
        <p:sp>
          <p:nvSpPr>
            <p:cNvPr id="35977" name="Text Box 137">
              <a:extLst>
                <a:ext uri="{FF2B5EF4-FFF2-40B4-BE49-F238E27FC236}">
                  <a16:creationId xmlns:a16="http://schemas.microsoft.com/office/drawing/2014/main" id="{9F24AE27-C56C-4D5F-AE6E-31291CB44644}"/>
                </a:ext>
              </a:extLst>
            </p:cNvPr>
            <p:cNvSpPr txBox="1">
              <a:spLocks noChangeArrowheads="1"/>
            </p:cNvSpPr>
            <p:nvPr/>
          </p:nvSpPr>
          <p:spPr bwMode="auto">
            <a:xfrm>
              <a:off x="2592" y="8199"/>
              <a:ext cx="320"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r>
                <a:rPr kumimoji="0" lang="en-US" altLang="zh-CN" sz="1200"/>
                <a:t>O</a:t>
              </a:r>
              <a:r>
                <a:rPr kumimoji="0" lang="en-US" altLang="zh-CN" sz="1200" baseline="-25000"/>
                <a:t>R1</a:t>
              </a:r>
              <a:endParaRPr kumimoji="0" lang="en-US" altLang="zh-CN" sz="1200"/>
            </a:p>
          </p:txBody>
        </p:sp>
        <p:sp>
          <p:nvSpPr>
            <p:cNvPr id="35978" name="Text Box 138">
              <a:extLst>
                <a:ext uri="{FF2B5EF4-FFF2-40B4-BE49-F238E27FC236}">
                  <a16:creationId xmlns:a16="http://schemas.microsoft.com/office/drawing/2014/main" id="{963EF93B-6B40-44AB-97DF-44EDF4CBA9D1}"/>
                </a:ext>
              </a:extLst>
            </p:cNvPr>
            <p:cNvSpPr txBox="1">
              <a:spLocks noChangeArrowheads="1"/>
            </p:cNvSpPr>
            <p:nvPr/>
          </p:nvSpPr>
          <p:spPr bwMode="auto">
            <a:xfrm>
              <a:off x="5938" y="7478"/>
              <a:ext cx="319"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r>
                <a:rPr kumimoji="0" lang="en-US" altLang="zh-CN" sz="1200"/>
                <a:t>O</a:t>
              </a:r>
              <a:r>
                <a:rPr kumimoji="0" lang="en-US" altLang="zh-CN" sz="1200" baseline="-25000"/>
                <a:t>Rn</a:t>
              </a:r>
              <a:endParaRPr kumimoji="0" lang="en-US" altLang="zh-CN" sz="1200"/>
            </a:p>
          </p:txBody>
        </p:sp>
        <p:sp>
          <p:nvSpPr>
            <p:cNvPr id="35979" name="Line 139">
              <a:extLst>
                <a:ext uri="{FF2B5EF4-FFF2-40B4-BE49-F238E27FC236}">
                  <a16:creationId xmlns:a16="http://schemas.microsoft.com/office/drawing/2014/main" id="{3F4040B6-5D32-4E9E-A7FA-6C724BEE4998}"/>
                </a:ext>
              </a:extLst>
            </p:cNvPr>
            <p:cNvSpPr>
              <a:spLocks noChangeShapeType="1"/>
            </p:cNvSpPr>
            <p:nvPr/>
          </p:nvSpPr>
          <p:spPr bwMode="auto">
            <a:xfrm>
              <a:off x="5054" y="7826"/>
              <a:ext cx="0" cy="565"/>
            </a:xfrm>
            <a:prstGeom prst="line">
              <a:avLst/>
            </a:prstGeom>
            <a:noFill/>
            <a:ln w="9525">
              <a:solidFill>
                <a:srgbClr val="000000"/>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5980" name="Line 140">
              <a:extLst>
                <a:ext uri="{FF2B5EF4-FFF2-40B4-BE49-F238E27FC236}">
                  <a16:creationId xmlns:a16="http://schemas.microsoft.com/office/drawing/2014/main" id="{2A654A56-E54D-4BFB-A8B9-45752DAD17E4}"/>
                </a:ext>
              </a:extLst>
            </p:cNvPr>
            <p:cNvSpPr>
              <a:spLocks noChangeShapeType="1"/>
            </p:cNvSpPr>
            <p:nvPr/>
          </p:nvSpPr>
          <p:spPr bwMode="auto">
            <a:xfrm flipH="1">
              <a:off x="4130" y="7778"/>
              <a:ext cx="3272" cy="0"/>
            </a:xfrm>
            <a:prstGeom prst="line">
              <a:avLst/>
            </a:prstGeom>
            <a:noFill/>
            <a:ln w="9525">
              <a:solidFill>
                <a:srgbClr val="000000"/>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5981" name="Text Box 141">
              <a:extLst>
                <a:ext uri="{FF2B5EF4-FFF2-40B4-BE49-F238E27FC236}">
                  <a16:creationId xmlns:a16="http://schemas.microsoft.com/office/drawing/2014/main" id="{E2847CFA-07A3-435A-9B11-DC0C332E359B}"/>
                </a:ext>
              </a:extLst>
            </p:cNvPr>
            <p:cNvSpPr txBox="1">
              <a:spLocks noChangeArrowheads="1"/>
            </p:cNvSpPr>
            <p:nvPr/>
          </p:nvSpPr>
          <p:spPr bwMode="auto">
            <a:xfrm>
              <a:off x="5737" y="7000"/>
              <a:ext cx="31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r>
                <a:rPr kumimoji="0" lang="en-US" altLang="zh-CN" sz="1200"/>
                <a:t>Y</a:t>
              </a:r>
              <a:r>
                <a:rPr kumimoji="0" lang="en-US" altLang="zh-CN" sz="1200" baseline="-25000"/>
                <a:t>Rn</a:t>
              </a:r>
              <a:endParaRPr kumimoji="0" lang="en-US" altLang="zh-CN" sz="1200"/>
            </a:p>
          </p:txBody>
        </p:sp>
        <p:sp>
          <p:nvSpPr>
            <p:cNvPr id="35982" name="Text Box 142">
              <a:extLst>
                <a:ext uri="{FF2B5EF4-FFF2-40B4-BE49-F238E27FC236}">
                  <a16:creationId xmlns:a16="http://schemas.microsoft.com/office/drawing/2014/main" id="{3A25A1F7-AADC-43E9-AA68-20B459DCCAE5}"/>
                </a:ext>
              </a:extLst>
            </p:cNvPr>
            <p:cNvSpPr txBox="1">
              <a:spLocks noChangeArrowheads="1"/>
            </p:cNvSpPr>
            <p:nvPr/>
          </p:nvSpPr>
          <p:spPr bwMode="auto">
            <a:xfrm>
              <a:off x="5509" y="7158"/>
              <a:ext cx="32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kumimoji="0" lang="zh-CN" altLang="zh-CN" sz="1200"/>
            </a:p>
          </p:txBody>
        </p:sp>
        <p:sp>
          <p:nvSpPr>
            <p:cNvPr id="35983" name="Text Box 143">
              <a:extLst>
                <a:ext uri="{FF2B5EF4-FFF2-40B4-BE49-F238E27FC236}">
                  <a16:creationId xmlns:a16="http://schemas.microsoft.com/office/drawing/2014/main" id="{B7241497-DC37-448E-B4B9-8E6AF03E58EC}"/>
                </a:ext>
              </a:extLst>
            </p:cNvPr>
            <p:cNvSpPr txBox="1">
              <a:spLocks noChangeArrowheads="1"/>
            </p:cNvSpPr>
            <p:nvPr/>
          </p:nvSpPr>
          <p:spPr bwMode="auto">
            <a:xfrm>
              <a:off x="5486" y="7479"/>
              <a:ext cx="335"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r>
                <a:rPr kumimoji="0" lang="en-US" altLang="zh-CN" sz="1200"/>
                <a:t>x</a:t>
              </a:r>
              <a:r>
                <a:rPr kumimoji="0" lang="en-US" altLang="zh-CN" sz="1200" baseline="-25000"/>
                <a:t>Rn</a:t>
              </a:r>
              <a:endParaRPr kumimoji="0" lang="en-US" altLang="zh-CN" sz="1200"/>
            </a:p>
          </p:txBody>
        </p:sp>
        <p:sp>
          <p:nvSpPr>
            <p:cNvPr id="35984" name="Text Box 144">
              <a:extLst>
                <a:ext uri="{FF2B5EF4-FFF2-40B4-BE49-F238E27FC236}">
                  <a16:creationId xmlns:a16="http://schemas.microsoft.com/office/drawing/2014/main" id="{066247C2-C293-4D0E-A441-2EE56D3FC750}"/>
                </a:ext>
              </a:extLst>
            </p:cNvPr>
            <p:cNvSpPr txBox="1">
              <a:spLocks noChangeArrowheads="1"/>
            </p:cNvSpPr>
            <p:nvPr/>
          </p:nvSpPr>
          <p:spPr bwMode="auto">
            <a:xfrm>
              <a:off x="3900" y="8259"/>
              <a:ext cx="320"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r>
                <a:rPr kumimoji="0" lang="en-US" altLang="zh-CN" sz="1200"/>
                <a:t>O</a:t>
              </a:r>
              <a:r>
                <a:rPr kumimoji="0" lang="en-US" altLang="zh-CN" sz="1200" baseline="-25000"/>
                <a:t>p</a:t>
              </a:r>
              <a:endParaRPr kumimoji="0" lang="en-US" altLang="zh-CN" sz="1200"/>
            </a:p>
          </p:txBody>
        </p:sp>
        <p:sp>
          <p:nvSpPr>
            <p:cNvPr id="35985" name="Text Box 145">
              <a:extLst>
                <a:ext uri="{FF2B5EF4-FFF2-40B4-BE49-F238E27FC236}">
                  <a16:creationId xmlns:a16="http://schemas.microsoft.com/office/drawing/2014/main" id="{F75BB958-F76F-4739-83CA-24C6B9507DB7}"/>
                </a:ext>
              </a:extLst>
            </p:cNvPr>
            <p:cNvSpPr txBox="1">
              <a:spLocks noChangeArrowheads="1"/>
            </p:cNvSpPr>
            <p:nvPr/>
          </p:nvSpPr>
          <p:spPr bwMode="auto">
            <a:xfrm>
              <a:off x="3278" y="8532"/>
              <a:ext cx="37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r>
                <a:rPr kumimoji="0" lang="en-US" altLang="zh-CN" sz="1200"/>
                <a:t>Y</a:t>
              </a:r>
              <a:r>
                <a:rPr kumimoji="0" lang="en-US" altLang="zh-CN" sz="1200" baseline="-25000"/>
                <a:t>R1</a:t>
              </a:r>
              <a:endParaRPr kumimoji="0" lang="en-US" altLang="zh-CN" sz="1200"/>
            </a:p>
          </p:txBody>
        </p:sp>
        <p:sp>
          <p:nvSpPr>
            <p:cNvPr id="35986" name="Text Box 146">
              <a:extLst>
                <a:ext uri="{FF2B5EF4-FFF2-40B4-BE49-F238E27FC236}">
                  <a16:creationId xmlns:a16="http://schemas.microsoft.com/office/drawing/2014/main" id="{62C90D48-90AF-4428-B92C-EA09B1F97675}"/>
                </a:ext>
              </a:extLst>
            </p:cNvPr>
            <p:cNvSpPr txBox="1">
              <a:spLocks noChangeArrowheads="1"/>
            </p:cNvSpPr>
            <p:nvPr/>
          </p:nvSpPr>
          <p:spPr bwMode="auto">
            <a:xfrm>
              <a:off x="5942" y="7706"/>
              <a:ext cx="148" cy="1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endParaRPr kumimoji="0" lang="zh-CN" altLang="zh-CN" sz="1200"/>
            </a:p>
          </p:txBody>
        </p:sp>
        <p:sp>
          <p:nvSpPr>
            <p:cNvPr id="35987" name="AutoShape 147">
              <a:extLst>
                <a:ext uri="{FF2B5EF4-FFF2-40B4-BE49-F238E27FC236}">
                  <a16:creationId xmlns:a16="http://schemas.microsoft.com/office/drawing/2014/main" id="{E991037B-EF7C-467A-9A69-AFDF96D20085}"/>
                </a:ext>
              </a:extLst>
            </p:cNvPr>
            <p:cNvSpPr>
              <a:spLocks noChangeArrowheads="1"/>
            </p:cNvSpPr>
            <p:nvPr/>
          </p:nvSpPr>
          <p:spPr bwMode="auto">
            <a:xfrm>
              <a:off x="7858" y="6645"/>
              <a:ext cx="624" cy="460"/>
            </a:xfrm>
            <a:prstGeom prst="wedgeRectCallout">
              <a:avLst>
                <a:gd name="adj1" fmla="val -41028"/>
                <a:gd name="adj2" fmla="val 251694"/>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0" rIns="0" bIns="0"/>
            <a:lstStyle/>
            <a:p>
              <a:pPr algn="just" eaLnBrk="0" hangingPunct="0"/>
              <a:r>
                <a:rPr kumimoji="0" lang="zh-CN" altLang="en-US" sz="1200">
                  <a:solidFill>
                    <a:srgbClr val="CC3300"/>
                  </a:solidFill>
                  <a:latin typeface="宋体" panose="02010600030101010101" pitchFamily="2" charset="-122"/>
                </a:rPr>
                <a:t>基准段</a:t>
              </a:r>
            </a:p>
          </p:txBody>
        </p:sp>
        <p:sp>
          <p:nvSpPr>
            <p:cNvPr id="35988" name="Text Box 148">
              <a:extLst>
                <a:ext uri="{FF2B5EF4-FFF2-40B4-BE49-F238E27FC236}">
                  <a16:creationId xmlns:a16="http://schemas.microsoft.com/office/drawing/2014/main" id="{1CE51A4D-E772-49CC-A901-518E92BF8D21}"/>
                </a:ext>
              </a:extLst>
            </p:cNvPr>
            <p:cNvSpPr txBox="1">
              <a:spLocks noChangeArrowheads="1"/>
            </p:cNvSpPr>
            <p:nvPr/>
          </p:nvSpPr>
          <p:spPr bwMode="auto">
            <a:xfrm>
              <a:off x="3594" y="7944"/>
              <a:ext cx="317"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r>
                <a:rPr kumimoji="0" lang="en-US" altLang="zh-CN" sz="1200"/>
                <a:t>X</a:t>
              </a:r>
              <a:r>
                <a:rPr kumimoji="0" lang="en-US" altLang="zh-CN" sz="1200" baseline="-25000"/>
                <a:t>b</a:t>
              </a:r>
              <a:endParaRPr kumimoji="0" lang="en-US" altLang="zh-CN" sz="1200"/>
            </a:p>
          </p:txBody>
        </p:sp>
        <p:sp>
          <p:nvSpPr>
            <p:cNvPr id="35989" name="Text Box 149">
              <a:extLst>
                <a:ext uri="{FF2B5EF4-FFF2-40B4-BE49-F238E27FC236}">
                  <a16:creationId xmlns:a16="http://schemas.microsoft.com/office/drawing/2014/main" id="{4021C2A4-CFF3-4AB0-9BD2-7D4880F1E331}"/>
                </a:ext>
              </a:extLst>
            </p:cNvPr>
            <p:cNvSpPr txBox="1">
              <a:spLocks noChangeArrowheads="1"/>
            </p:cNvSpPr>
            <p:nvPr/>
          </p:nvSpPr>
          <p:spPr bwMode="auto">
            <a:xfrm>
              <a:off x="7064" y="7777"/>
              <a:ext cx="320"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r>
                <a:rPr kumimoji="0" lang="en-US" altLang="zh-CN" sz="1200"/>
                <a:t>O</a:t>
              </a:r>
              <a:r>
                <a:rPr kumimoji="0" lang="en-US" altLang="zh-CN" sz="1200" baseline="-25000"/>
                <a:t>0</a:t>
              </a:r>
              <a:endParaRPr kumimoji="0" lang="en-US" altLang="zh-CN" sz="1200"/>
            </a:p>
          </p:txBody>
        </p:sp>
        <p:sp>
          <p:nvSpPr>
            <p:cNvPr id="35990" name="Text Box 150">
              <a:extLst>
                <a:ext uri="{FF2B5EF4-FFF2-40B4-BE49-F238E27FC236}">
                  <a16:creationId xmlns:a16="http://schemas.microsoft.com/office/drawing/2014/main" id="{501B4DCB-F307-44D3-A492-C5D7EEBAB3CF}"/>
                </a:ext>
              </a:extLst>
            </p:cNvPr>
            <p:cNvSpPr txBox="1">
              <a:spLocks noChangeArrowheads="1"/>
            </p:cNvSpPr>
            <p:nvPr/>
          </p:nvSpPr>
          <p:spPr bwMode="auto">
            <a:xfrm>
              <a:off x="3733" y="7637"/>
              <a:ext cx="320"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r>
                <a:rPr kumimoji="0" lang="en-US" altLang="zh-CN" sz="1200"/>
                <a:t>O</a:t>
              </a:r>
              <a:r>
                <a:rPr kumimoji="0" lang="en-US" altLang="zh-CN" sz="1200" baseline="-25000"/>
                <a:t>b</a:t>
              </a:r>
              <a:endParaRPr kumimoji="0" lang="en-US" altLang="zh-CN" sz="1200"/>
            </a:p>
          </p:txBody>
        </p:sp>
        <p:sp>
          <p:nvSpPr>
            <p:cNvPr id="35991" name="Text Box 151">
              <a:extLst>
                <a:ext uri="{FF2B5EF4-FFF2-40B4-BE49-F238E27FC236}">
                  <a16:creationId xmlns:a16="http://schemas.microsoft.com/office/drawing/2014/main" id="{A97BB497-BD2A-4CB4-8C69-D3C368EDE896}"/>
                </a:ext>
              </a:extLst>
            </p:cNvPr>
            <p:cNvSpPr txBox="1">
              <a:spLocks noChangeArrowheads="1"/>
            </p:cNvSpPr>
            <p:nvPr/>
          </p:nvSpPr>
          <p:spPr bwMode="auto">
            <a:xfrm>
              <a:off x="7381" y="7562"/>
              <a:ext cx="335"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r>
                <a:rPr kumimoji="0" lang="en-US" altLang="zh-CN" sz="1200"/>
                <a:t>Z</a:t>
              </a:r>
              <a:r>
                <a:rPr kumimoji="0" lang="en-US" altLang="zh-CN" sz="1200" baseline="-25000"/>
                <a:t>0</a:t>
              </a:r>
              <a:endParaRPr kumimoji="0" lang="en-US" altLang="zh-CN" sz="1200"/>
            </a:p>
          </p:txBody>
        </p:sp>
        <p:sp>
          <p:nvSpPr>
            <p:cNvPr id="35992" name="Text Box 152">
              <a:extLst>
                <a:ext uri="{FF2B5EF4-FFF2-40B4-BE49-F238E27FC236}">
                  <a16:creationId xmlns:a16="http://schemas.microsoft.com/office/drawing/2014/main" id="{CB159E7C-7E08-4916-A5CE-9EB64989DFB9}"/>
                </a:ext>
              </a:extLst>
            </p:cNvPr>
            <p:cNvSpPr txBox="1">
              <a:spLocks noChangeArrowheads="1"/>
            </p:cNvSpPr>
            <p:nvPr/>
          </p:nvSpPr>
          <p:spPr bwMode="auto">
            <a:xfrm>
              <a:off x="8392" y="7855"/>
              <a:ext cx="32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r>
                <a:rPr kumimoji="0" lang="en-US" altLang="zh-CN" sz="1200"/>
                <a:t>Y</a:t>
              </a:r>
              <a:r>
                <a:rPr kumimoji="0" lang="en-US" altLang="zh-CN" sz="1200" baseline="-25000"/>
                <a:t>0</a:t>
              </a:r>
              <a:endParaRPr kumimoji="0" lang="en-US" altLang="zh-CN" sz="1200"/>
            </a:p>
          </p:txBody>
        </p:sp>
        <p:sp>
          <p:nvSpPr>
            <p:cNvPr id="35993" name="Text Box 153">
              <a:extLst>
                <a:ext uri="{FF2B5EF4-FFF2-40B4-BE49-F238E27FC236}">
                  <a16:creationId xmlns:a16="http://schemas.microsoft.com/office/drawing/2014/main" id="{D1EEF2D2-09A5-403E-9F1D-ED2B3CFD737A}"/>
                </a:ext>
              </a:extLst>
            </p:cNvPr>
            <p:cNvSpPr txBox="1">
              <a:spLocks noChangeArrowheads="1"/>
            </p:cNvSpPr>
            <p:nvPr/>
          </p:nvSpPr>
          <p:spPr bwMode="auto">
            <a:xfrm>
              <a:off x="7223" y="8106"/>
              <a:ext cx="350"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r>
                <a:rPr kumimoji="0" lang="en-US" altLang="zh-CN" sz="1200"/>
                <a:t>X</a:t>
              </a:r>
              <a:r>
                <a:rPr kumimoji="0" lang="en-US" altLang="zh-CN" sz="1200" baseline="-25000"/>
                <a:t>0</a:t>
              </a:r>
              <a:endParaRPr kumimoji="0" lang="en-US" altLang="zh-CN" sz="1200"/>
            </a:p>
          </p:txBody>
        </p:sp>
        <p:sp>
          <p:nvSpPr>
            <p:cNvPr id="35994" name="Text Box 154">
              <a:extLst>
                <a:ext uri="{FF2B5EF4-FFF2-40B4-BE49-F238E27FC236}">
                  <a16:creationId xmlns:a16="http://schemas.microsoft.com/office/drawing/2014/main" id="{07B13E0F-5A94-4BD4-BFD3-EFE9911899D9}"/>
                </a:ext>
              </a:extLst>
            </p:cNvPr>
            <p:cNvSpPr txBox="1">
              <a:spLocks noChangeArrowheads="1"/>
            </p:cNvSpPr>
            <p:nvPr/>
          </p:nvSpPr>
          <p:spPr bwMode="auto">
            <a:xfrm>
              <a:off x="4870" y="8018"/>
              <a:ext cx="14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r>
                <a:rPr kumimoji="0" lang="en-US" altLang="zh-CN" sz="1200"/>
                <a:t>H</a:t>
              </a:r>
            </a:p>
          </p:txBody>
        </p:sp>
        <p:sp>
          <p:nvSpPr>
            <p:cNvPr id="35995" name="AutoShape 155">
              <a:extLst>
                <a:ext uri="{FF2B5EF4-FFF2-40B4-BE49-F238E27FC236}">
                  <a16:creationId xmlns:a16="http://schemas.microsoft.com/office/drawing/2014/main" id="{0E29109C-85AB-4003-B672-3C696BE9CE6D}"/>
                </a:ext>
              </a:extLst>
            </p:cNvPr>
            <p:cNvSpPr>
              <a:spLocks noChangeArrowheads="1"/>
            </p:cNvSpPr>
            <p:nvPr/>
          </p:nvSpPr>
          <p:spPr bwMode="auto">
            <a:xfrm>
              <a:off x="8855" y="8169"/>
              <a:ext cx="431" cy="520"/>
            </a:xfrm>
            <a:prstGeom prst="wedgeRectCallout">
              <a:avLst>
                <a:gd name="adj1" fmla="val -51625"/>
                <a:gd name="adj2" fmla="val 18356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0" rIns="0" bIns="0"/>
            <a:lstStyle/>
            <a:p>
              <a:pPr algn="just" eaLnBrk="0" hangingPunct="0"/>
              <a:endParaRPr kumimoji="0" lang="en-US" altLang="zh-CN" sz="1200">
                <a:solidFill>
                  <a:srgbClr val="CC3300"/>
                </a:solidFill>
                <a:latin typeface="宋体" panose="02010600030101010101" pitchFamily="2" charset="-122"/>
              </a:endParaRPr>
            </a:p>
            <a:p>
              <a:pPr algn="just" eaLnBrk="0" hangingPunct="0"/>
              <a:r>
                <a:rPr kumimoji="0" lang="zh-CN" altLang="en-US" sz="1200">
                  <a:solidFill>
                    <a:srgbClr val="CC3300"/>
                  </a:solidFill>
                  <a:latin typeface="宋体" panose="02010600030101010101" pitchFamily="2" charset="-122"/>
                </a:rPr>
                <a:t>轨道</a:t>
              </a:r>
            </a:p>
          </p:txBody>
        </p:sp>
        <p:sp>
          <p:nvSpPr>
            <p:cNvPr id="35996" name="AutoShape 156">
              <a:extLst>
                <a:ext uri="{FF2B5EF4-FFF2-40B4-BE49-F238E27FC236}">
                  <a16:creationId xmlns:a16="http://schemas.microsoft.com/office/drawing/2014/main" id="{5A6AC6F8-8CCE-4042-900A-440F784674C5}"/>
                </a:ext>
              </a:extLst>
            </p:cNvPr>
            <p:cNvSpPr>
              <a:spLocks noChangeArrowheads="1"/>
            </p:cNvSpPr>
            <p:nvPr/>
          </p:nvSpPr>
          <p:spPr bwMode="auto">
            <a:xfrm>
              <a:off x="3426" y="6612"/>
              <a:ext cx="594" cy="488"/>
            </a:xfrm>
            <a:prstGeom prst="wedgeRectCallout">
              <a:avLst>
                <a:gd name="adj1" fmla="val -1181"/>
                <a:gd name="adj2" fmla="val 160528"/>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0" rIns="0" bIns="0"/>
            <a:lstStyle/>
            <a:p>
              <a:pPr algn="just" eaLnBrk="0" hangingPunct="0"/>
              <a:r>
                <a:rPr kumimoji="0" lang="zh-CN" altLang="en-US" sz="1200">
                  <a:solidFill>
                    <a:srgbClr val="CC3300"/>
                  </a:solidFill>
                  <a:latin typeface="宋体" panose="02010600030101010101" pitchFamily="2" charset="-122"/>
                </a:rPr>
                <a:t>对接段</a:t>
              </a:r>
            </a:p>
          </p:txBody>
        </p:sp>
        <p:sp>
          <p:nvSpPr>
            <p:cNvPr id="35997" name="AutoShape 157">
              <a:extLst>
                <a:ext uri="{FF2B5EF4-FFF2-40B4-BE49-F238E27FC236}">
                  <a16:creationId xmlns:a16="http://schemas.microsoft.com/office/drawing/2014/main" id="{A8254508-E511-4E16-8BC4-C84B559B9BE5}"/>
                </a:ext>
              </a:extLst>
            </p:cNvPr>
            <p:cNvSpPr>
              <a:spLocks noChangeArrowheads="1"/>
            </p:cNvSpPr>
            <p:nvPr/>
          </p:nvSpPr>
          <p:spPr bwMode="auto">
            <a:xfrm>
              <a:off x="4581" y="6609"/>
              <a:ext cx="703" cy="445"/>
            </a:xfrm>
            <a:prstGeom prst="wedgeRectCallout">
              <a:avLst>
                <a:gd name="adj1" fmla="val 11449"/>
                <a:gd name="adj2" fmla="val 120847"/>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0" rIns="0" bIns="0"/>
            <a:lstStyle/>
            <a:p>
              <a:pPr algn="just" eaLnBrk="0" hangingPunct="0"/>
              <a:r>
                <a:rPr kumimoji="0" lang="zh-CN" altLang="en-US" sz="1200">
                  <a:solidFill>
                    <a:srgbClr val="CC3300"/>
                  </a:solidFill>
                  <a:latin typeface="宋体" panose="02010600030101010101" pitchFamily="2" charset="-122"/>
                </a:rPr>
                <a:t>测量标志</a:t>
              </a:r>
            </a:p>
          </p:txBody>
        </p:sp>
        <p:sp>
          <p:nvSpPr>
            <p:cNvPr id="35998" name="AutoShape 158">
              <a:extLst>
                <a:ext uri="{FF2B5EF4-FFF2-40B4-BE49-F238E27FC236}">
                  <a16:creationId xmlns:a16="http://schemas.microsoft.com/office/drawing/2014/main" id="{B54788C3-2531-44A5-94D7-5A307B8EF814}"/>
                </a:ext>
              </a:extLst>
            </p:cNvPr>
            <p:cNvSpPr>
              <a:spLocks noChangeArrowheads="1"/>
            </p:cNvSpPr>
            <p:nvPr/>
          </p:nvSpPr>
          <p:spPr bwMode="auto">
            <a:xfrm>
              <a:off x="5425" y="6615"/>
              <a:ext cx="407" cy="445"/>
            </a:xfrm>
            <a:prstGeom prst="wedgeRectCallout">
              <a:avLst>
                <a:gd name="adj1" fmla="val -43366"/>
                <a:gd name="adj2" fmla="val 150338"/>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0" rIns="0" bIns="0"/>
            <a:lstStyle/>
            <a:p>
              <a:pPr algn="just" eaLnBrk="0" hangingPunct="0"/>
              <a:r>
                <a:rPr kumimoji="0" lang="zh-CN" altLang="en-US" sz="1200">
                  <a:solidFill>
                    <a:srgbClr val="CC3300"/>
                  </a:solidFill>
                  <a:latin typeface="宋体" panose="02010600030101010101" pitchFamily="2" charset="-122"/>
                </a:rPr>
                <a:t>横梁</a:t>
              </a:r>
            </a:p>
          </p:txBody>
        </p:sp>
        <p:sp>
          <p:nvSpPr>
            <p:cNvPr id="35999" name="AutoShape 159">
              <a:extLst>
                <a:ext uri="{FF2B5EF4-FFF2-40B4-BE49-F238E27FC236}">
                  <a16:creationId xmlns:a16="http://schemas.microsoft.com/office/drawing/2014/main" id="{4E5C8EDC-04E3-4FC5-BDD9-F3A8A6F585A9}"/>
                </a:ext>
              </a:extLst>
            </p:cNvPr>
            <p:cNvSpPr>
              <a:spLocks noChangeArrowheads="1"/>
            </p:cNvSpPr>
            <p:nvPr/>
          </p:nvSpPr>
          <p:spPr bwMode="auto">
            <a:xfrm>
              <a:off x="6102" y="6639"/>
              <a:ext cx="431" cy="415"/>
            </a:xfrm>
            <a:prstGeom prst="wedgeRectCallout">
              <a:avLst>
                <a:gd name="adj1" fmla="val -52319"/>
                <a:gd name="adj2" fmla="val 181866"/>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0" rIns="0" bIns="0"/>
            <a:lstStyle/>
            <a:p>
              <a:pPr algn="just" eaLnBrk="0" hangingPunct="0"/>
              <a:r>
                <a:rPr kumimoji="0" lang="zh-CN" altLang="en-US" sz="1200">
                  <a:solidFill>
                    <a:srgbClr val="CC3300"/>
                  </a:solidFill>
                  <a:latin typeface="宋体" panose="02010600030101010101" pitchFamily="2" charset="-122"/>
                </a:rPr>
                <a:t>纵梁</a:t>
              </a:r>
            </a:p>
          </p:txBody>
        </p:sp>
        <p:sp>
          <p:nvSpPr>
            <p:cNvPr id="36000" name="AutoShape 160">
              <a:extLst>
                <a:ext uri="{FF2B5EF4-FFF2-40B4-BE49-F238E27FC236}">
                  <a16:creationId xmlns:a16="http://schemas.microsoft.com/office/drawing/2014/main" id="{FB5C361C-BECF-4B50-8F98-8849E39099D6}"/>
                </a:ext>
              </a:extLst>
            </p:cNvPr>
            <p:cNvSpPr>
              <a:spLocks noChangeArrowheads="1"/>
            </p:cNvSpPr>
            <p:nvPr/>
          </p:nvSpPr>
          <p:spPr bwMode="auto">
            <a:xfrm>
              <a:off x="5571" y="8304"/>
              <a:ext cx="821" cy="460"/>
            </a:xfrm>
            <a:prstGeom prst="wedgeRectCallout">
              <a:avLst>
                <a:gd name="adj1" fmla="val -58648"/>
                <a:gd name="adj2" fmla="val 136102"/>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0" rIns="0" bIns="0"/>
            <a:lstStyle/>
            <a:p>
              <a:pPr algn="just" eaLnBrk="0" hangingPunct="0"/>
              <a:r>
                <a:rPr kumimoji="0" lang="zh-CN" altLang="en-US" sz="1200">
                  <a:solidFill>
                    <a:srgbClr val="CC3300"/>
                  </a:solidFill>
                  <a:latin typeface="宋体" panose="02010600030101010101" pitchFamily="2" charset="-122"/>
                </a:rPr>
                <a:t>移动机器人</a:t>
              </a:r>
            </a:p>
          </p:txBody>
        </p:sp>
        <p:sp>
          <p:nvSpPr>
            <p:cNvPr id="36001" name="Text Box 161">
              <a:extLst>
                <a:ext uri="{FF2B5EF4-FFF2-40B4-BE49-F238E27FC236}">
                  <a16:creationId xmlns:a16="http://schemas.microsoft.com/office/drawing/2014/main" id="{A71BD837-AA35-4622-8F66-31AA959DDEC8}"/>
                </a:ext>
              </a:extLst>
            </p:cNvPr>
            <p:cNvSpPr txBox="1">
              <a:spLocks noChangeArrowheads="1"/>
            </p:cNvSpPr>
            <p:nvPr/>
          </p:nvSpPr>
          <p:spPr bwMode="auto">
            <a:xfrm>
              <a:off x="4190" y="7787"/>
              <a:ext cx="320"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r>
                <a:rPr kumimoji="0" lang="en-US" altLang="zh-CN" sz="1200"/>
                <a:t>Z</a:t>
              </a:r>
              <a:r>
                <a:rPr kumimoji="0" lang="en-US" altLang="zh-CN" sz="1200" baseline="-25000"/>
                <a:t>p</a:t>
              </a:r>
              <a:endParaRPr kumimoji="0" lang="en-US" altLang="zh-CN" sz="1200"/>
            </a:p>
          </p:txBody>
        </p:sp>
        <p:sp>
          <p:nvSpPr>
            <p:cNvPr id="36002" name="Text Box 162">
              <a:extLst>
                <a:ext uri="{FF2B5EF4-FFF2-40B4-BE49-F238E27FC236}">
                  <a16:creationId xmlns:a16="http://schemas.microsoft.com/office/drawing/2014/main" id="{74B873F3-D80E-422E-AC90-8A90EB49A146}"/>
                </a:ext>
              </a:extLst>
            </p:cNvPr>
            <p:cNvSpPr txBox="1">
              <a:spLocks noChangeArrowheads="1"/>
            </p:cNvSpPr>
            <p:nvPr/>
          </p:nvSpPr>
          <p:spPr bwMode="auto">
            <a:xfrm>
              <a:off x="5958" y="7629"/>
              <a:ext cx="178"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r>
                <a:rPr kumimoji="0" lang="en-US" altLang="zh-CN" sz="1200"/>
                <a:t>D</a:t>
              </a:r>
            </a:p>
          </p:txBody>
        </p:sp>
        <p:sp>
          <p:nvSpPr>
            <p:cNvPr id="36003" name="Text Box 163">
              <a:extLst>
                <a:ext uri="{FF2B5EF4-FFF2-40B4-BE49-F238E27FC236}">
                  <a16:creationId xmlns:a16="http://schemas.microsoft.com/office/drawing/2014/main" id="{D2077EDD-0432-4B62-B78F-CBA03DBDF011}"/>
                </a:ext>
              </a:extLst>
            </p:cNvPr>
            <p:cNvSpPr txBox="1">
              <a:spLocks noChangeArrowheads="1"/>
            </p:cNvSpPr>
            <p:nvPr/>
          </p:nvSpPr>
          <p:spPr bwMode="auto">
            <a:xfrm>
              <a:off x="4208" y="7215"/>
              <a:ext cx="362"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r>
                <a:rPr kumimoji="0" lang="en-US" altLang="zh-CN" sz="1200"/>
                <a:t>Z</a:t>
              </a:r>
              <a:r>
                <a:rPr kumimoji="0" lang="en-US" altLang="zh-CN" sz="1200" baseline="-25000"/>
                <a:t>b</a:t>
              </a:r>
              <a:endParaRPr kumimoji="0" lang="en-US" altLang="zh-CN" sz="1200"/>
            </a:p>
          </p:txBody>
        </p:sp>
      </p:grpSp>
      <p:sp>
        <p:nvSpPr>
          <p:cNvPr id="2" name="灯片编号占位符 1">
            <a:extLst>
              <a:ext uri="{FF2B5EF4-FFF2-40B4-BE49-F238E27FC236}">
                <a16:creationId xmlns:a16="http://schemas.microsoft.com/office/drawing/2014/main" id="{818EAE97-2E18-4AF3-AD35-D07F4CFE86F1}"/>
              </a:ext>
            </a:extLst>
          </p:cNvPr>
          <p:cNvSpPr>
            <a:spLocks noGrp="1"/>
          </p:cNvSpPr>
          <p:nvPr>
            <p:ph type="sldNum" sz="quarter" idx="12"/>
          </p:nvPr>
        </p:nvSpPr>
        <p:spPr/>
        <p:txBody>
          <a:bodyPr/>
          <a:lstStyle/>
          <a:p>
            <a:fld id="{A379167F-0E9D-4B64-BC75-927482D095DB}" type="slidenum">
              <a:rPr lang="zh-CN" altLang="en-US" smtClean="0"/>
              <a:t>68</a:t>
            </a:fld>
            <a:endParaRPr lang="zh-CN" altLang="en-US"/>
          </a:p>
        </p:txBody>
      </p:sp>
    </p:spTree>
    <p:extLst>
      <p:ext uri="{BB962C8B-B14F-4D97-AF65-F5344CB8AC3E}">
        <p14:creationId xmlns:p14="http://schemas.microsoft.com/office/powerpoint/2010/main" val="24657454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dy6">
            <a:extLst>
              <a:ext uri="{FF2B5EF4-FFF2-40B4-BE49-F238E27FC236}">
                <a16:creationId xmlns:a16="http://schemas.microsoft.com/office/drawing/2014/main" id="{41E951AC-0128-4473-9BB1-17377074B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417638"/>
            <a:ext cx="426720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36867" name="Picture 3" descr="duijie">
            <a:extLst>
              <a:ext uri="{FF2B5EF4-FFF2-40B4-BE49-F238E27FC236}">
                <a16:creationId xmlns:a16="http://schemas.microsoft.com/office/drawing/2014/main" id="{094C709C-145F-4CE2-A19A-67EFDE910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7" y="1417638"/>
            <a:ext cx="4837113" cy="3206750"/>
          </a:xfrm>
          <a:prstGeom prst="rect">
            <a:avLst/>
          </a:prstGeom>
          <a:noFill/>
          <a:extLst>
            <a:ext uri="{909E8E84-426E-40DD-AFC4-6F175D3DCCD1}">
              <a14:hiddenFill xmlns:a14="http://schemas.microsoft.com/office/drawing/2010/main">
                <a:solidFill>
                  <a:srgbClr val="FFFFFF"/>
                </a:solidFill>
              </a14:hiddenFill>
            </a:ext>
          </a:extLst>
        </p:spPr>
      </p:pic>
      <p:sp>
        <p:nvSpPr>
          <p:cNvPr id="36868" name="Text Box 4">
            <a:extLst>
              <a:ext uri="{FF2B5EF4-FFF2-40B4-BE49-F238E27FC236}">
                <a16:creationId xmlns:a16="http://schemas.microsoft.com/office/drawing/2014/main" id="{67751453-3122-4822-AFD0-369804186FD0}"/>
              </a:ext>
            </a:extLst>
          </p:cNvPr>
          <p:cNvSpPr txBox="1">
            <a:spLocks noChangeArrowheads="1"/>
          </p:cNvSpPr>
          <p:nvPr/>
        </p:nvSpPr>
        <p:spPr bwMode="auto">
          <a:xfrm>
            <a:off x="609600" y="53340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zh-CN" altLang="zh-CN">
              <a:latin typeface="Tahoma" panose="020B0604030504040204" pitchFamily="34" charset="0"/>
            </a:endParaRPr>
          </a:p>
        </p:txBody>
      </p:sp>
      <p:sp>
        <p:nvSpPr>
          <p:cNvPr id="36870" name="Rectangle 6">
            <a:extLst>
              <a:ext uri="{FF2B5EF4-FFF2-40B4-BE49-F238E27FC236}">
                <a16:creationId xmlns:a16="http://schemas.microsoft.com/office/drawing/2014/main" id="{3AA3E128-9BDC-4E18-8A5F-87493350CAB2}"/>
              </a:ext>
            </a:extLst>
          </p:cNvPr>
          <p:cNvSpPr>
            <a:spLocks noGrp="1" noChangeArrowheads="1"/>
          </p:cNvSpPr>
          <p:nvPr>
            <p:ph type="title" idx="4294967295"/>
          </p:nvPr>
        </p:nvSpPr>
        <p:spPr/>
        <p:txBody>
          <a:bodyPr>
            <a:normAutofit/>
          </a:bodyPr>
          <a:lstStyle/>
          <a:p>
            <a:r>
              <a:rPr lang="zh-CN" altLang="en-US" dirty="0">
                <a:solidFill>
                  <a:srgbClr val="CC3300"/>
                </a:solidFill>
              </a:rPr>
              <a:t>多机器人协调船体对接对接系统</a:t>
            </a:r>
          </a:p>
        </p:txBody>
      </p:sp>
      <p:sp>
        <p:nvSpPr>
          <p:cNvPr id="2" name="文本框 1">
            <a:extLst>
              <a:ext uri="{FF2B5EF4-FFF2-40B4-BE49-F238E27FC236}">
                <a16:creationId xmlns:a16="http://schemas.microsoft.com/office/drawing/2014/main" id="{F2C67FD7-B79A-4658-92C6-70DBFB7E7D74}"/>
              </a:ext>
            </a:extLst>
          </p:cNvPr>
          <p:cNvSpPr txBox="1"/>
          <p:nvPr/>
        </p:nvSpPr>
        <p:spPr>
          <a:xfrm>
            <a:off x="53404" y="4766792"/>
            <a:ext cx="9129422" cy="2363724"/>
          </a:xfrm>
          <a:prstGeom prst="rect">
            <a:avLst/>
          </a:prstGeom>
          <a:noFill/>
        </p:spPr>
        <p:txBody>
          <a:bodyPr wrap="none" rtlCol="0">
            <a:spAutoFit/>
          </a:bodyPr>
          <a:lstStyle/>
          <a:p>
            <a:pPr marL="285750" indent="-285750">
              <a:lnSpc>
                <a:spcPct val="9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承载能力大于</a:t>
            </a:r>
            <a:r>
              <a:rPr lang="en-US" altLang="zh-CN" dirty="0">
                <a:latin typeface="黑体" panose="02010609060101010101" pitchFamily="49" charset="-122"/>
                <a:ea typeface="黑体" panose="02010609060101010101" pitchFamily="49" charset="-122"/>
              </a:rPr>
              <a:t>2000</a:t>
            </a:r>
            <a:r>
              <a:rPr lang="zh-CN" altLang="en-US" dirty="0">
                <a:latin typeface="黑体" panose="02010609060101010101" pitchFamily="49" charset="-122"/>
                <a:ea typeface="黑体" panose="02010609060101010101" pitchFamily="49" charset="-122"/>
              </a:rPr>
              <a:t>吨</a:t>
            </a:r>
          </a:p>
          <a:p>
            <a:pPr marL="285750" indent="-285750">
              <a:lnSpc>
                <a:spcPct val="9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操作物体尺寸可达</a:t>
            </a:r>
            <a:r>
              <a:rPr lang="en-US" altLang="zh-CN" dirty="0">
                <a:latin typeface="黑体" panose="02010609060101010101" pitchFamily="49" charset="-122"/>
                <a:ea typeface="黑体" panose="02010609060101010101" pitchFamily="49" charset="-122"/>
              </a:rPr>
              <a:t>40</a:t>
            </a:r>
            <a:r>
              <a:rPr lang="zh-CN" altLang="en-US" dirty="0">
                <a:latin typeface="黑体" panose="02010609060101010101" pitchFamily="49" charset="-122"/>
                <a:ea typeface="黑体" panose="02010609060101010101" pitchFamily="49" charset="-122"/>
              </a:rPr>
              <a:t>米*</a:t>
            </a:r>
            <a:r>
              <a:rPr lang="en-US" altLang="zh-CN" dirty="0">
                <a:latin typeface="黑体" panose="02010609060101010101" pitchFamily="49" charset="-122"/>
                <a:ea typeface="黑体" panose="02010609060101010101" pitchFamily="49" charset="-122"/>
              </a:rPr>
              <a:t>12</a:t>
            </a:r>
            <a:r>
              <a:rPr lang="zh-CN" altLang="en-US" dirty="0">
                <a:latin typeface="黑体" panose="02010609060101010101" pitchFamily="49" charset="-122"/>
                <a:ea typeface="黑体" panose="02010609060101010101" pitchFamily="49" charset="-122"/>
              </a:rPr>
              <a:t>米*</a:t>
            </a:r>
            <a:r>
              <a:rPr lang="en-US" altLang="zh-CN" dirty="0">
                <a:latin typeface="黑体" panose="02010609060101010101" pitchFamily="49" charset="-122"/>
                <a:ea typeface="黑体" panose="02010609060101010101" pitchFamily="49" charset="-122"/>
              </a:rPr>
              <a:t>12</a:t>
            </a:r>
            <a:r>
              <a:rPr lang="zh-CN" altLang="en-US" dirty="0">
                <a:latin typeface="黑体" panose="02010609060101010101" pitchFamily="49" charset="-122"/>
                <a:ea typeface="黑体" panose="02010609060101010101" pitchFamily="49" charset="-122"/>
              </a:rPr>
              <a:t>米</a:t>
            </a:r>
          </a:p>
          <a:p>
            <a:pPr marL="285750" indent="-285750">
              <a:lnSpc>
                <a:spcPct val="9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单缸定位精度</a:t>
            </a:r>
            <a:r>
              <a:rPr lang="en-US" altLang="zh-CN" dirty="0">
                <a:latin typeface="黑体" panose="02010609060101010101" pitchFamily="49" charset="-122"/>
                <a:ea typeface="黑体" panose="02010609060101010101" pitchFamily="49" charset="-122"/>
              </a:rPr>
              <a:t>0.1</a:t>
            </a:r>
            <a:r>
              <a:rPr lang="zh-CN" altLang="en-US" dirty="0">
                <a:latin typeface="黑体" panose="02010609060101010101" pitchFamily="49" charset="-122"/>
                <a:ea typeface="黑体" panose="02010609060101010101" pitchFamily="49" charset="-122"/>
              </a:rPr>
              <a:t>毫米，操作精度</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毫米</a:t>
            </a:r>
          </a:p>
          <a:p>
            <a:pPr marL="285750" indent="-285750" algn="just">
              <a:lnSpc>
                <a:spcPct val="9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有效行程：</a:t>
            </a:r>
            <a:r>
              <a:rPr lang="en-US" altLang="zh-CN" dirty="0">
                <a:latin typeface="黑体" panose="02010609060101010101" pitchFamily="49" charset="-122"/>
                <a:ea typeface="黑体" panose="02010609060101010101" pitchFamily="49" charset="-122"/>
              </a:rPr>
              <a:t>x</a:t>
            </a:r>
            <a:r>
              <a:rPr lang="zh-CN" altLang="en-US" dirty="0">
                <a:latin typeface="黑体" panose="02010609060101010101" pitchFamily="49" charset="-122"/>
                <a:ea typeface="黑体" panose="02010609060101010101" pitchFamily="49" charset="-122"/>
              </a:rPr>
              <a:t>轴</a:t>
            </a:r>
            <a:r>
              <a:rPr lang="en-US" altLang="zh-CN" dirty="0">
                <a:latin typeface="黑体" panose="02010609060101010101" pitchFamily="49" charset="-122"/>
                <a:ea typeface="黑体" panose="02010609060101010101" pitchFamily="49" charset="-122"/>
              </a:rPr>
              <a:t>50</a:t>
            </a:r>
            <a:r>
              <a:rPr lang="zh-CN" altLang="en-US" dirty="0">
                <a:latin typeface="黑体" panose="02010609060101010101" pitchFamily="49" charset="-122"/>
                <a:ea typeface="黑体" panose="02010609060101010101" pitchFamily="49" charset="-122"/>
              </a:rPr>
              <a:t>毫米</a:t>
            </a:r>
            <a:r>
              <a:rPr lang="en-US" altLang="zh-CN" dirty="0">
                <a:latin typeface="黑体" panose="02010609060101010101" pitchFamily="49" charset="-122"/>
                <a:ea typeface="黑体" panose="02010609060101010101" pitchFamily="49" charset="-122"/>
              </a:rPr>
              <a:t>,y</a:t>
            </a:r>
            <a:r>
              <a:rPr lang="zh-CN" altLang="en-US" dirty="0">
                <a:latin typeface="黑体" panose="02010609060101010101" pitchFamily="49" charset="-122"/>
                <a:ea typeface="黑体" panose="02010609060101010101" pitchFamily="49" charset="-122"/>
              </a:rPr>
              <a:t>轴</a:t>
            </a:r>
            <a:r>
              <a:rPr lang="en-US" altLang="zh-CN" dirty="0">
                <a:latin typeface="黑体" panose="02010609060101010101" pitchFamily="49" charset="-122"/>
                <a:ea typeface="黑体" panose="02010609060101010101" pitchFamily="49" charset="-122"/>
              </a:rPr>
              <a:t>250</a:t>
            </a:r>
            <a:r>
              <a:rPr lang="zh-CN" altLang="en-US" dirty="0">
                <a:latin typeface="黑体" panose="02010609060101010101" pitchFamily="49" charset="-122"/>
                <a:ea typeface="黑体" panose="02010609060101010101" pitchFamily="49" charset="-122"/>
              </a:rPr>
              <a:t>毫米</a:t>
            </a:r>
            <a:r>
              <a:rPr lang="en-US" altLang="zh-CN" dirty="0">
                <a:latin typeface="黑体" panose="02010609060101010101" pitchFamily="49" charset="-122"/>
                <a:ea typeface="黑体" panose="02010609060101010101" pitchFamily="49" charset="-122"/>
              </a:rPr>
              <a:t>,z</a:t>
            </a:r>
            <a:r>
              <a:rPr lang="zh-CN" altLang="en-US" dirty="0">
                <a:latin typeface="黑体" panose="02010609060101010101" pitchFamily="49" charset="-122"/>
                <a:ea typeface="黑体" panose="02010609060101010101" pitchFamily="49" charset="-122"/>
              </a:rPr>
              <a:t>轴不限。</a:t>
            </a:r>
          </a:p>
          <a:p>
            <a:pPr marL="285750" indent="-285750">
              <a:lnSpc>
                <a:spcPct val="9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主油缸最大推力</a:t>
            </a:r>
            <a:r>
              <a:rPr lang="en-US" altLang="zh-CN" dirty="0">
                <a:latin typeface="黑体" panose="02010609060101010101" pitchFamily="49" charset="-122"/>
                <a:ea typeface="黑体" panose="02010609060101010101" pitchFamily="49" charset="-122"/>
              </a:rPr>
              <a:t>200</a:t>
            </a:r>
            <a:r>
              <a:rPr lang="zh-CN" altLang="en-US" dirty="0">
                <a:latin typeface="黑体" panose="02010609060101010101" pitchFamily="49" charset="-122"/>
                <a:ea typeface="黑体" panose="02010609060101010101" pitchFamily="49" charset="-122"/>
              </a:rPr>
              <a:t>吨</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台；辅油缸最大推力</a:t>
            </a:r>
            <a:r>
              <a:rPr lang="en-US" altLang="zh-CN" dirty="0">
                <a:latin typeface="黑体" panose="02010609060101010101" pitchFamily="49" charset="-122"/>
                <a:ea typeface="黑体" panose="02010609060101010101" pitchFamily="49" charset="-122"/>
              </a:rPr>
              <a:t>20</a:t>
            </a:r>
            <a:r>
              <a:rPr lang="zh-CN" altLang="en-US" dirty="0">
                <a:latin typeface="黑体" panose="02010609060101010101" pitchFamily="49" charset="-122"/>
                <a:ea typeface="黑体" panose="02010609060101010101" pitchFamily="49" charset="-122"/>
              </a:rPr>
              <a:t>吨</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台。</a:t>
            </a:r>
          </a:p>
          <a:p>
            <a:pPr marL="285750" indent="-285750">
              <a:lnSpc>
                <a:spcPct val="9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执行机构沿</a:t>
            </a:r>
            <a:r>
              <a:rPr lang="en-US" altLang="zh-CN" dirty="0">
                <a:latin typeface="黑体" panose="02010609060101010101" pitchFamily="49" charset="-122"/>
                <a:ea typeface="黑体" panose="02010609060101010101" pitchFamily="49" charset="-122"/>
              </a:rPr>
              <a:t>Z</a:t>
            </a:r>
            <a:r>
              <a:rPr lang="zh-CN" altLang="en-US" dirty="0">
                <a:latin typeface="黑体" panose="02010609060101010101" pitchFamily="49" charset="-122"/>
                <a:ea typeface="黑体" panose="02010609060101010101" pitchFamily="49" charset="-122"/>
              </a:rPr>
              <a:t>方向的运动速度连续可调，最高</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米</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分，最低</a:t>
            </a:r>
            <a:r>
              <a:rPr lang="en-US" altLang="zh-CN" dirty="0">
                <a:latin typeface="黑体" panose="02010609060101010101" pitchFamily="49" charset="-122"/>
                <a:ea typeface="黑体" panose="02010609060101010101" pitchFamily="49" charset="-122"/>
              </a:rPr>
              <a:t>0.3</a:t>
            </a:r>
            <a:r>
              <a:rPr lang="zh-CN" altLang="en-US" dirty="0">
                <a:latin typeface="黑体" panose="02010609060101010101" pitchFamily="49" charset="-122"/>
                <a:ea typeface="黑体" panose="02010609060101010101" pitchFamily="49" charset="-122"/>
              </a:rPr>
              <a:t>米</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分。</a:t>
            </a:r>
          </a:p>
          <a:p>
            <a:pPr marL="285750" indent="-285750">
              <a:lnSpc>
                <a:spcPct val="9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系统可配置</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自由度移动机器人</a:t>
            </a:r>
            <a:r>
              <a:rPr lang="en-US" altLang="zh-CN" dirty="0">
                <a:latin typeface="黑体" panose="02010609060101010101" pitchFamily="49" charset="-122"/>
                <a:ea typeface="黑体" panose="02010609060101010101" pitchFamily="49" charset="-122"/>
              </a:rPr>
              <a:t>4-24</a:t>
            </a:r>
            <a:r>
              <a:rPr lang="zh-CN" altLang="en-US" dirty="0">
                <a:latin typeface="黑体" panose="02010609060101010101" pitchFamily="49" charset="-122"/>
                <a:ea typeface="黑体" panose="02010609060101010101" pitchFamily="49" charset="-122"/>
              </a:rPr>
              <a:t>台，可根据被操作物体重量及尺寸大小灵活配置；</a:t>
            </a:r>
            <a:endParaRPr lang="en-US" altLang="zh-CN" dirty="0">
              <a:latin typeface="黑体" panose="02010609060101010101" pitchFamily="49" charset="-122"/>
              <a:ea typeface="黑体" panose="02010609060101010101" pitchFamily="49" charset="-122"/>
            </a:endParaRPr>
          </a:p>
          <a:p>
            <a:pPr marL="285750" indent="-285750">
              <a:lnSpc>
                <a:spcPct val="9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系统操作自由度为</a:t>
            </a:r>
            <a:r>
              <a:rPr lang="en-US" altLang="zh-CN" dirty="0">
                <a:latin typeface="黑体" panose="02010609060101010101" pitchFamily="49" charset="-122"/>
                <a:ea typeface="黑体" panose="02010609060101010101" pitchFamily="49" charset="-122"/>
              </a:rPr>
              <a:t>6</a:t>
            </a:r>
            <a:r>
              <a:rPr lang="zh-CN" altLang="en-US" dirty="0">
                <a:latin typeface="黑体" panose="02010609060101010101" pitchFamily="49" charset="-122"/>
                <a:ea typeface="黑体" panose="02010609060101010101" pitchFamily="49" charset="-122"/>
              </a:rPr>
              <a:t>，且与所配置移动机器人数目无关。</a:t>
            </a:r>
          </a:p>
          <a:p>
            <a:endParaRPr lang="zh-CN" altLang="en-US" dirty="0"/>
          </a:p>
        </p:txBody>
      </p:sp>
      <p:sp>
        <p:nvSpPr>
          <p:cNvPr id="3" name="灯片编号占位符 2">
            <a:extLst>
              <a:ext uri="{FF2B5EF4-FFF2-40B4-BE49-F238E27FC236}">
                <a16:creationId xmlns:a16="http://schemas.microsoft.com/office/drawing/2014/main" id="{F142FBA2-B2F1-4B1E-A09A-E5BF2002D88A}"/>
              </a:ext>
            </a:extLst>
          </p:cNvPr>
          <p:cNvSpPr>
            <a:spLocks noGrp="1"/>
          </p:cNvSpPr>
          <p:nvPr>
            <p:ph type="sldNum" sz="quarter" idx="12"/>
          </p:nvPr>
        </p:nvSpPr>
        <p:spPr/>
        <p:txBody>
          <a:bodyPr/>
          <a:lstStyle/>
          <a:p>
            <a:fld id="{A379167F-0E9D-4B64-BC75-927482D095DB}" type="slidenum">
              <a:rPr lang="zh-CN" altLang="en-US" smtClean="0"/>
              <a:t>69</a:t>
            </a:fld>
            <a:endParaRPr lang="zh-CN" altLang="en-US"/>
          </a:p>
        </p:txBody>
      </p:sp>
    </p:spTree>
    <p:extLst>
      <p:ext uri="{BB962C8B-B14F-4D97-AF65-F5344CB8AC3E}">
        <p14:creationId xmlns:p14="http://schemas.microsoft.com/office/powerpoint/2010/main" val="3073221997"/>
      </p:ext>
    </p:extLst>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Oval 3" descr="花岗岩"/>
          <p:cNvSpPr>
            <a:spLocks noChangeArrowheads="1"/>
          </p:cNvSpPr>
          <p:nvPr/>
        </p:nvSpPr>
        <p:spPr bwMode="auto">
          <a:xfrm>
            <a:off x="971600" y="1340768"/>
            <a:ext cx="7127875" cy="3527425"/>
          </a:xfrm>
          <a:prstGeom prst="ellipse">
            <a:avLst/>
          </a:prstGeom>
          <a:blipFill dpi="0" rotWithShape="1">
            <a:blip r:embed="rId3"/>
            <a:srcRect/>
            <a:tile tx="0" ty="0" sx="100000" sy="100000" flip="none" algn="tl"/>
          </a:blipFill>
          <a:ln w="1905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4000" b="1" dirty="0">
                <a:solidFill>
                  <a:srgbClr val="FC3A3A"/>
                </a:solidFill>
                <a:effectLst>
                  <a:outerShdw blurRad="38100" dist="38100" dir="2700000" algn="tl">
                    <a:srgbClr val="000000"/>
                  </a:outerShdw>
                </a:effectLst>
                <a:ea typeface="宋体" pitchFamily="2" charset="-122"/>
              </a:rPr>
              <a:t>1.2</a:t>
            </a:r>
            <a:r>
              <a:rPr kumimoji="1" lang="zh-CN" altLang="en-US" sz="4000" b="1" dirty="0">
                <a:solidFill>
                  <a:srgbClr val="FC3A3A"/>
                </a:solidFill>
                <a:effectLst>
                  <a:outerShdw blurRad="38100" dist="38100" dir="2700000" algn="tl">
                    <a:srgbClr val="000000"/>
                  </a:outerShdw>
                </a:effectLst>
                <a:ea typeface="宋体" pitchFamily="2" charset="-122"/>
              </a:rPr>
              <a:t> </a:t>
            </a:r>
            <a:r>
              <a:rPr kumimoji="1" lang="zh-CN" altLang="zh-CN" sz="4000" b="1" dirty="0">
                <a:solidFill>
                  <a:srgbClr val="FC3A3A"/>
                </a:solidFill>
                <a:effectLst>
                  <a:outerShdw blurRad="38100" dist="38100" dir="2700000" algn="tl">
                    <a:srgbClr val="000000"/>
                  </a:outerShdw>
                </a:effectLst>
                <a:ea typeface="宋体" pitchFamily="2" charset="-122"/>
              </a:rPr>
              <a:t>机器人分类及系统组成</a:t>
            </a:r>
            <a:endParaRPr kumimoji="1" lang="zh-CN" altLang="en-US" sz="4000" b="1" dirty="0">
              <a:solidFill>
                <a:srgbClr val="FC3A3A"/>
              </a:solidFill>
              <a:effectLst>
                <a:outerShdw blurRad="38100" dist="38100" dir="2700000" algn="tl">
                  <a:srgbClr val="000000"/>
                </a:outerShdw>
              </a:effectLst>
              <a:ea typeface="宋体" pitchFamily="2" charset="-122"/>
            </a:endParaRPr>
          </a:p>
        </p:txBody>
      </p:sp>
      <p:sp>
        <p:nvSpPr>
          <p:cNvPr id="2" name="灯片编号占位符 1">
            <a:extLst>
              <a:ext uri="{FF2B5EF4-FFF2-40B4-BE49-F238E27FC236}">
                <a16:creationId xmlns:a16="http://schemas.microsoft.com/office/drawing/2014/main" id="{B68A2AE3-0E54-4C93-A3A3-9A6C5D8A10CC}"/>
              </a:ext>
            </a:extLst>
          </p:cNvPr>
          <p:cNvSpPr>
            <a:spLocks noGrp="1"/>
          </p:cNvSpPr>
          <p:nvPr>
            <p:ph type="sldNum" sz="quarter" idx="12"/>
          </p:nvPr>
        </p:nvSpPr>
        <p:spPr/>
        <p:txBody>
          <a:bodyPr/>
          <a:lstStyle/>
          <a:p>
            <a:fld id="{A379167F-0E9D-4B64-BC75-927482D095DB}" type="slidenum">
              <a:rPr lang="zh-CN" altLang="en-US" smtClean="0"/>
              <a:t>7</a:t>
            </a:fld>
            <a:endParaRPr lang="zh-CN" altLang="en-US"/>
          </a:p>
        </p:txBody>
      </p:sp>
    </p:spTree>
    <p:extLst>
      <p:ext uri="{BB962C8B-B14F-4D97-AF65-F5344CB8AC3E}">
        <p14:creationId xmlns:p14="http://schemas.microsoft.com/office/powerpoint/2010/main" val="18561810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Oval 3" descr="花岗岩"/>
          <p:cNvSpPr>
            <a:spLocks noChangeArrowheads="1"/>
          </p:cNvSpPr>
          <p:nvPr/>
        </p:nvSpPr>
        <p:spPr bwMode="auto">
          <a:xfrm>
            <a:off x="971600" y="1340768"/>
            <a:ext cx="7127875" cy="3527425"/>
          </a:xfrm>
          <a:prstGeom prst="ellipse">
            <a:avLst/>
          </a:prstGeom>
          <a:blipFill dpi="0" rotWithShape="1">
            <a:blip r:embed="rId2"/>
            <a:srcRect/>
            <a:tile tx="0" ty="0" sx="100000" sy="100000" flip="none" algn="tl"/>
          </a:blipFill>
          <a:ln w="1905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4000" b="1" dirty="0">
                <a:solidFill>
                  <a:srgbClr val="FC3A3A"/>
                </a:solidFill>
                <a:effectLst>
                  <a:outerShdw blurRad="38100" dist="38100" dir="2700000" algn="tl">
                    <a:srgbClr val="000000"/>
                  </a:outerShdw>
                </a:effectLst>
                <a:ea typeface="宋体" pitchFamily="2" charset="-122"/>
              </a:rPr>
              <a:t>仿生机器人</a:t>
            </a:r>
          </a:p>
        </p:txBody>
      </p:sp>
      <p:sp>
        <p:nvSpPr>
          <p:cNvPr id="4" name="Rectangle 4">
            <a:extLst>
              <a:ext uri="{FF2B5EF4-FFF2-40B4-BE49-F238E27FC236}">
                <a16:creationId xmlns:a16="http://schemas.microsoft.com/office/drawing/2014/main" id="{128B77CE-8621-4E8F-AA07-676A6ED48258}"/>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9F0D6F33-F210-404D-9C62-FEBFB08E4D7A}"/>
              </a:ext>
            </a:extLst>
          </p:cNvPr>
          <p:cNvSpPr>
            <a:spLocks noGrp="1"/>
          </p:cNvSpPr>
          <p:nvPr>
            <p:ph type="sldNum" sz="quarter" idx="12"/>
          </p:nvPr>
        </p:nvSpPr>
        <p:spPr/>
        <p:txBody>
          <a:bodyPr/>
          <a:lstStyle/>
          <a:p>
            <a:fld id="{A379167F-0E9D-4B64-BC75-927482D095DB}" type="slidenum">
              <a:rPr lang="zh-CN" altLang="en-US" smtClean="0"/>
              <a:t>70</a:t>
            </a:fld>
            <a:endParaRPr lang="zh-CN" altLang="en-US"/>
          </a:p>
        </p:txBody>
      </p:sp>
    </p:spTree>
    <p:extLst>
      <p:ext uri="{BB962C8B-B14F-4D97-AF65-F5344CB8AC3E}">
        <p14:creationId xmlns:p14="http://schemas.microsoft.com/office/powerpoint/2010/main" val="10009561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8" name="Picture 4" descr="http://www.kepu.com.cn/gb/technology/robot/secret/images/sec105_04_pic.jpg">
            <a:hlinkClick r:id="rId2"/>
            <a:extLst>
              <a:ext uri="{FF2B5EF4-FFF2-40B4-BE49-F238E27FC236}">
                <a16:creationId xmlns:a16="http://schemas.microsoft.com/office/drawing/2014/main" id="{41128F1B-F59E-4249-8E23-3426D84E31B4}"/>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l="5556" r="5556"/>
          <a:stretch>
            <a:fillRect/>
          </a:stretch>
        </p:blipFill>
        <p:spPr bwMode="auto">
          <a:xfrm>
            <a:off x="5796136" y="1940074"/>
            <a:ext cx="3048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758790" name="Rectangle 6">
            <a:extLst>
              <a:ext uri="{FF2B5EF4-FFF2-40B4-BE49-F238E27FC236}">
                <a16:creationId xmlns:a16="http://schemas.microsoft.com/office/drawing/2014/main" id="{C481DD9E-C3B9-4A34-ABE3-DEE550EF2BED}"/>
              </a:ext>
            </a:extLst>
          </p:cNvPr>
          <p:cNvSpPr>
            <a:spLocks noChangeArrowheads="1"/>
          </p:cNvSpPr>
          <p:nvPr/>
        </p:nvSpPr>
        <p:spPr bwMode="auto">
          <a:xfrm>
            <a:off x="6553200" y="5562600"/>
            <a:ext cx="1219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00000"/>
              </a:lnSpc>
              <a:spcBef>
                <a:spcPct val="0"/>
              </a:spcBef>
              <a:buClrTx/>
              <a:buFontTx/>
              <a:buNone/>
            </a:pPr>
            <a:r>
              <a:rPr lang="zh-CN" altLang="en-US" sz="1600">
                <a:solidFill>
                  <a:schemeClr val="tx1"/>
                </a:solidFill>
                <a:latin typeface="Times New Roman" panose="02020603050405020304" pitchFamily="18" charset="0"/>
                <a:ea typeface="宋体" panose="02010600030101010101" pitchFamily="2" charset="-122"/>
              </a:rPr>
              <a:t>仿狗机器人</a:t>
            </a:r>
          </a:p>
        </p:txBody>
      </p:sp>
      <p:sp>
        <p:nvSpPr>
          <p:cNvPr id="758791" name="Rectangle 7">
            <a:extLst>
              <a:ext uri="{FF2B5EF4-FFF2-40B4-BE49-F238E27FC236}">
                <a16:creationId xmlns:a16="http://schemas.microsoft.com/office/drawing/2014/main" id="{6BBD543A-761E-48F5-8D26-2ED384D36D60}"/>
              </a:ext>
            </a:extLst>
          </p:cNvPr>
          <p:cNvSpPr>
            <a:spLocks noChangeArrowheads="1"/>
          </p:cNvSpPr>
          <p:nvPr/>
        </p:nvSpPr>
        <p:spPr bwMode="auto">
          <a:xfrm>
            <a:off x="3581400" y="5638800"/>
            <a:ext cx="137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00000"/>
              </a:lnSpc>
              <a:spcBef>
                <a:spcPct val="0"/>
              </a:spcBef>
              <a:buClrTx/>
              <a:buFontTx/>
              <a:buNone/>
            </a:pPr>
            <a:r>
              <a:rPr lang="zh-CN" altLang="en-US" sz="1600" dirty="0">
                <a:solidFill>
                  <a:schemeClr val="tx1"/>
                </a:solidFill>
                <a:latin typeface="Times New Roman" panose="02020603050405020304" pitchFamily="18" charset="0"/>
                <a:ea typeface="宋体" panose="02010600030101010101" pitchFamily="2" charset="-122"/>
              </a:rPr>
              <a:t>蛇形机器人</a:t>
            </a:r>
            <a:endParaRPr lang="zh-CN" altLang="en-US" sz="1600" dirty="0">
              <a:solidFill>
                <a:schemeClr val="tx1"/>
              </a:solidFill>
              <a:ea typeface="宋体" panose="02010600030101010101" pitchFamily="2" charset="-122"/>
            </a:endParaRPr>
          </a:p>
        </p:txBody>
      </p:sp>
      <p:pic>
        <p:nvPicPr>
          <p:cNvPr id="758793" name="Picture 9" descr="achievements_robot_nudt03">
            <a:extLst>
              <a:ext uri="{FF2B5EF4-FFF2-40B4-BE49-F238E27FC236}">
                <a16:creationId xmlns:a16="http://schemas.microsoft.com/office/drawing/2014/main" id="{07354FE0-4E6E-44AD-95D0-8B5E7B17E7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3999"/>
          <a:stretch>
            <a:fillRect/>
          </a:stretch>
        </p:blipFill>
        <p:spPr bwMode="auto">
          <a:xfrm>
            <a:off x="3051968" y="1844824"/>
            <a:ext cx="2430463" cy="304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94xh.com/upload/co_201012/20101224074749289.jpg">
            <a:extLst>
              <a:ext uri="{FF2B5EF4-FFF2-40B4-BE49-F238E27FC236}">
                <a16:creationId xmlns:a16="http://schemas.microsoft.com/office/drawing/2014/main" id="{524E70A8-21DF-47F0-A65F-B250D91757BF}"/>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611560" y="1751087"/>
            <a:ext cx="2232404" cy="362101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7">
            <a:extLst>
              <a:ext uri="{FF2B5EF4-FFF2-40B4-BE49-F238E27FC236}">
                <a16:creationId xmlns:a16="http://schemas.microsoft.com/office/drawing/2014/main" id="{56647096-3004-4E38-85D9-A92CE61E9949}"/>
              </a:ext>
            </a:extLst>
          </p:cNvPr>
          <p:cNvSpPr>
            <a:spLocks noChangeArrowheads="1"/>
          </p:cNvSpPr>
          <p:nvPr/>
        </p:nvSpPr>
        <p:spPr bwMode="auto">
          <a:xfrm>
            <a:off x="1188381" y="5767430"/>
            <a:ext cx="137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00000"/>
              </a:lnSpc>
              <a:spcBef>
                <a:spcPct val="0"/>
              </a:spcBef>
              <a:buClrTx/>
              <a:buFontTx/>
              <a:buNone/>
            </a:pPr>
            <a:r>
              <a:rPr lang="zh-CN" altLang="en-US" sz="1600" dirty="0">
                <a:latin typeface="Times New Roman" panose="02020603050405020304" pitchFamily="18" charset="0"/>
                <a:ea typeface="宋体" panose="02010600030101010101" pitchFamily="2" charset="-122"/>
              </a:rPr>
              <a:t>人</a:t>
            </a:r>
            <a:r>
              <a:rPr lang="zh-CN" altLang="en-US" sz="1600" dirty="0">
                <a:solidFill>
                  <a:schemeClr val="tx1"/>
                </a:solidFill>
                <a:latin typeface="Times New Roman" panose="02020603050405020304" pitchFamily="18" charset="0"/>
                <a:ea typeface="宋体" panose="02010600030101010101" pitchFamily="2" charset="-122"/>
              </a:rPr>
              <a:t>形机器人</a:t>
            </a:r>
            <a:endParaRPr lang="zh-CN" altLang="en-US" sz="1600" dirty="0">
              <a:solidFill>
                <a:schemeClr val="tx1"/>
              </a:solidFill>
              <a:ea typeface="宋体" panose="02010600030101010101" pitchFamily="2" charset="-122"/>
            </a:endParaRPr>
          </a:p>
        </p:txBody>
      </p:sp>
      <p:sp>
        <p:nvSpPr>
          <p:cNvPr id="12" name="Rectangle 4">
            <a:extLst>
              <a:ext uri="{FF2B5EF4-FFF2-40B4-BE49-F238E27FC236}">
                <a16:creationId xmlns:a16="http://schemas.microsoft.com/office/drawing/2014/main" id="{DCDFE593-6A51-4A2C-A862-20382C0C461F}"/>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3EB928E9-3759-424D-A6A7-D751D40C8C2E}"/>
              </a:ext>
            </a:extLst>
          </p:cNvPr>
          <p:cNvSpPr>
            <a:spLocks noGrp="1"/>
          </p:cNvSpPr>
          <p:nvPr>
            <p:ph type="sldNum" sz="quarter" idx="12"/>
          </p:nvPr>
        </p:nvSpPr>
        <p:spPr/>
        <p:txBody>
          <a:bodyPr/>
          <a:lstStyle/>
          <a:p>
            <a:fld id="{A379167F-0E9D-4B64-BC75-927482D095DB}" type="slidenum">
              <a:rPr lang="zh-CN" altLang="en-US" smtClean="0"/>
              <a:t>71</a:t>
            </a:fld>
            <a:endParaRPr lang="zh-CN" altLang="en-US"/>
          </a:p>
        </p:txBody>
      </p:sp>
    </p:spTree>
    <p:extLst>
      <p:ext uri="{BB962C8B-B14F-4D97-AF65-F5344CB8AC3E}">
        <p14:creationId xmlns:p14="http://schemas.microsoft.com/office/powerpoint/2010/main" val="1827541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5" name="灯片编号占位符 3">
            <a:extLst>
              <a:ext uri="{FF2B5EF4-FFF2-40B4-BE49-F238E27FC236}">
                <a16:creationId xmlns:a16="http://schemas.microsoft.com/office/drawing/2014/main" id="{397A57E8-E840-4942-8B9A-E949508943B2}"/>
              </a:ext>
            </a:extLst>
          </p:cNvPr>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defRPr>
                <a:solidFill>
                  <a:schemeClr val="tx1"/>
                </a:solidFill>
                <a:latin typeface="Arial" panose="020B0604020202020204" pitchFamily="34" charset="0"/>
                <a:ea typeface="宋体" panose="02010600030101010101" pitchFamily="2" charset="-122"/>
              </a:defRPr>
            </a:lvl1pPr>
            <a:lvl2pPr marL="742950" indent="-285750">
              <a:spcBef>
                <a:spcPct val="0"/>
              </a:spcBef>
              <a:defRPr>
                <a:solidFill>
                  <a:schemeClr val="tx1"/>
                </a:solidFill>
                <a:latin typeface="Arial" panose="020B0604020202020204" pitchFamily="34" charset="0"/>
                <a:ea typeface="宋体" panose="02010600030101010101" pitchFamily="2" charset="-122"/>
              </a:defRPr>
            </a:lvl2pPr>
            <a:lvl3pPr marL="1143000" indent="-228600">
              <a:spcBef>
                <a:spcPct val="0"/>
              </a:spcBef>
              <a:defRPr>
                <a:solidFill>
                  <a:schemeClr val="tx1"/>
                </a:solidFill>
                <a:latin typeface="Arial" panose="020B0604020202020204" pitchFamily="34" charset="0"/>
                <a:ea typeface="宋体" panose="02010600030101010101" pitchFamily="2" charset="-122"/>
              </a:defRPr>
            </a:lvl3pPr>
            <a:lvl4pPr marL="1600200" indent="-228600">
              <a:spcBef>
                <a:spcPct val="0"/>
              </a:spcBef>
              <a:defRPr>
                <a:solidFill>
                  <a:schemeClr val="tx1"/>
                </a:solidFill>
                <a:latin typeface="Arial" panose="020B0604020202020204" pitchFamily="34" charset="0"/>
                <a:ea typeface="宋体" panose="02010600030101010101" pitchFamily="2" charset="-122"/>
              </a:defRPr>
            </a:lvl4pPr>
            <a:lvl5pPr marL="2057400" indent="-228600">
              <a:spcBef>
                <a:spcPct val="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100000"/>
              </a:lnSpc>
              <a:buClrTx/>
              <a:buFontTx/>
              <a:buNone/>
            </a:pPr>
            <a:fld id="{F5F1DDCD-FC1F-4941-8ECC-C42AE1827566}" type="slidenum">
              <a:rPr lang="en-US" altLang="zh-CN" sz="1400" b="0"/>
              <a:pPr algn="r">
                <a:lnSpc>
                  <a:spcPct val="100000"/>
                </a:lnSpc>
                <a:buClrTx/>
                <a:buFontTx/>
                <a:buNone/>
              </a:pPr>
              <a:t>72</a:t>
            </a:fld>
            <a:endParaRPr lang="en-US" altLang="zh-CN" sz="1400" b="0"/>
          </a:p>
        </p:txBody>
      </p:sp>
      <p:graphicFrame>
        <p:nvGraphicFramePr>
          <p:cNvPr id="79876" name="Object 4">
            <a:extLst>
              <a:ext uri="{FF2B5EF4-FFF2-40B4-BE49-F238E27FC236}">
                <a16:creationId xmlns:a16="http://schemas.microsoft.com/office/drawing/2014/main" id="{3F7FF84F-ADAC-4295-810A-4B657EE53F30}"/>
              </a:ext>
            </a:extLst>
          </p:cNvPr>
          <p:cNvGraphicFramePr>
            <a:graphicFrameLocks noChangeAspect="1"/>
          </p:cNvGraphicFramePr>
          <p:nvPr>
            <p:extLst>
              <p:ext uri="{D42A27DB-BD31-4B8C-83A1-F6EECF244321}">
                <p14:modId xmlns:p14="http://schemas.microsoft.com/office/powerpoint/2010/main" val="2193115275"/>
              </p:ext>
            </p:extLst>
          </p:nvPr>
        </p:nvGraphicFramePr>
        <p:xfrm>
          <a:off x="654050" y="917550"/>
          <a:ext cx="3733800" cy="2595563"/>
        </p:xfrm>
        <a:graphic>
          <a:graphicData uri="http://schemas.openxmlformats.org/presentationml/2006/ole">
            <mc:AlternateContent xmlns:mc="http://schemas.openxmlformats.org/markup-compatibility/2006">
              <mc:Choice xmlns:v="urn:schemas-microsoft-com:vml" Requires="v">
                <p:oleObj spid="_x0000_s3290" name="Photo Editor 照片" r:id="rId3" imgW="5714286" imgH="3971429" progId="MSPhotoEd.3">
                  <p:embed/>
                </p:oleObj>
              </mc:Choice>
              <mc:Fallback>
                <p:oleObj name="Photo Editor 照片" r:id="rId3" imgW="5714286" imgH="3971429" progId="MSPhotoEd.3">
                  <p:embed/>
                  <p:pic>
                    <p:nvPicPr>
                      <p:cNvPr id="79876" name="Object 4">
                        <a:extLst>
                          <a:ext uri="{FF2B5EF4-FFF2-40B4-BE49-F238E27FC236}">
                            <a16:creationId xmlns:a16="http://schemas.microsoft.com/office/drawing/2014/main" id="{3F7FF84F-ADAC-4295-810A-4B657EE53F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050" y="917550"/>
                        <a:ext cx="3733800" cy="259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77" name="Object 5">
            <a:extLst>
              <a:ext uri="{FF2B5EF4-FFF2-40B4-BE49-F238E27FC236}">
                <a16:creationId xmlns:a16="http://schemas.microsoft.com/office/drawing/2014/main" id="{05BF9096-10FC-4C97-9304-82C4A00527AD}"/>
              </a:ext>
            </a:extLst>
          </p:cNvPr>
          <p:cNvGraphicFramePr>
            <a:graphicFrameLocks noChangeAspect="1"/>
          </p:cNvGraphicFramePr>
          <p:nvPr>
            <p:extLst>
              <p:ext uri="{D42A27DB-BD31-4B8C-83A1-F6EECF244321}">
                <p14:modId xmlns:p14="http://schemas.microsoft.com/office/powerpoint/2010/main" val="2698725659"/>
              </p:ext>
            </p:extLst>
          </p:nvPr>
        </p:nvGraphicFramePr>
        <p:xfrm>
          <a:off x="4968510" y="917549"/>
          <a:ext cx="3460750" cy="2595563"/>
        </p:xfrm>
        <a:graphic>
          <a:graphicData uri="http://schemas.openxmlformats.org/presentationml/2006/ole">
            <mc:AlternateContent xmlns:mc="http://schemas.openxmlformats.org/markup-compatibility/2006">
              <mc:Choice xmlns:v="urn:schemas-microsoft-com:vml" Requires="v">
                <p:oleObj spid="_x0000_s3291" name="Photo Editor 照片" r:id="rId5" imgW="6095238" imgH="4571429" progId="MSPhotoEd.3">
                  <p:embed/>
                </p:oleObj>
              </mc:Choice>
              <mc:Fallback>
                <p:oleObj name="Photo Editor 照片" r:id="rId5" imgW="6095238" imgH="4571429" progId="MSPhotoEd.3">
                  <p:embed/>
                  <p:pic>
                    <p:nvPicPr>
                      <p:cNvPr id="79877" name="Object 5">
                        <a:extLst>
                          <a:ext uri="{FF2B5EF4-FFF2-40B4-BE49-F238E27FC236}">
                            <a16:creationId xmlns:a16="http://schemas.microsoft.com/office/drawing/2014/main" id="{05BF9096-10FC-4C97-9304-82C4A00527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510" y="917549"/>
                        <a:ext cx="3460750" cy="259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 name="Picture 2" descr="_1042193802_yu3">
            <a:extLst>
              <a:ext uri="{FF2B5EF4-FFF2-40B4-BE49-F238E27FC236}">
                <a16:creationId xmlns:a16="http://schemas.microsoft.com/office/drawing/2014/main" id="{A5ECDCAB-E5AD-48BB-82EC-D3E2B8B231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050" y="3699421"/>
            <a:ext cx="3505200" cy="23996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a:extLst>
              <a:ext uri="{FF2B5EF4-FFF2-40B4-BE49-F238E27FC236}">
                <a16:creationId xmlns:a16="http://schemas.microsoft.com/office/drawing/2014/main" id="{23BB3EAA-CD6F-400B-A29E-219479FE6E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8510" y="3609953"/>
            <a:ext cx="3456384" cy="2578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4">
            <a:extLst>
              <a:ext uri="{FF2B5EF4-FFF2-40B4-BE49-F238E27FC236}">
                <a16:creationId xmlns:a16="http://schemas.microsoft.com/office/drawing/2014/main" id="{130E0316-5DD7-480E-A175-6ADD1A3F5754}"/>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7CE2F3CA-81E6-4130-AE7C-3644E608D729}"/>
              </a:ext>
            </a:extLst>
          </p:cNvPr>
          <p:cNvSpPr>
            <a:spLocks noGrp="1"/>
          </p:cNvSpPr>
          <p:nvPr>
            <p:ph type="sldNum" sz="quarter" idx="12"/>
          </p:nvPr>
        </p:nvSpPr>
        <p:spPr/>
        <p:txBody>
          <a:bodyPr/>
          <a:lstStyle/>
          <a:p>
            <a:fld id="{A379167F-0E9D-4B64-BC75-927482D095DB}" type="slidenum">
              <a:rPr lang="zh-CN" altLang="en-US" smtClean="0"/>
              <a:t>72</a:t>
            </a:fld>
            <a:endParaRPr lang="zh-CN" altLang="en-US"/>
          </a:p>
        </p:txBody>
      </p:sp>
    </p:spTree>
    <p:extLst>
      <p:ext uri="{BB962C8B-B14F-4D97-AF65-F5344CB8AC3E}">
        <p14:creationId xmlns:p14="http://schemas.microsoft.com/office/powerpoint/2010/main" val="4154674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3F089D8-1653-453D-90D8-15B99D28F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772816"/>
            <a:ext cx="7523386" cy="4680520"/>
          </a:xfrm>
          <a:prstGeom prst="rect">
            <a:avLst/>
          </a:prstGeom>
        </p:spPr>
      </p:pic>
      <p:sp>
        <p:nvSpPr>
          <p:cNvPr id="4" name="Rectangle 4">
            <a:extLst>
              <a:ext uri="{FF2B5EF4-FFF2-40B4-BE49-F238E27FC236}">
                <a16:creationId xmlns:a16="http://schemas.microsoft.com/office/drawing/2014/main" id="{D3ABED04-4224-4811-997A-9B812B65A976}"/>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
        <p:nvSpPr>
          <p:cNvPr id="5" name="文本框 4">
            <a:extLst>
              <a:ext uri="{FF2B5EF4-FFF2-40B4-BE49-F238E27FC236}">
                <a16:creationId xmlns:a16="http://schemas.microsoft.com/office/drawing/2014/main" id="{241B99E1-51C6-4BB8-AC37-0D57AF5979CF}"/>
              </a:ext>
            </a:extLst>
          </p:cNvPr>
          <p:cNvSpPr txBox="1"/>
          <p:nvPr/>
        </p:nvSpPr>
        <p:spPr>
          <a:xfrm>
            <a:off x="2483768" y="944242"/>
            <a:ext cx="4339650" cy="646331"/>
          </a:xfrm>
          <a:prstGeom prst="rect">
            <a:avLst/>
          </a:prstGeom>
          <a:noFill/>
        </p:spPr>
        <p:txBody>
          <a:bodyPr wrap="none" rtlCol="0">
            <a:spAutoFit/>
          </a:bodyPr>
          <a:lstStyle/>
          <a:p>
            <a:r>
              <a:rPr lang="zh-CN" altLang="en-US" sz="3600" dirty="0"/>
              <a:t>工业机器人市场需求</a:t>
            </a:r>
          </a:p>
        </p:txBody>
      </p:sp>
      <p:sp>
        <p:nvSpPr>
          <p:cNvPr id="6" name="灯片编号占位符 5">
            <a:extLst>
              <a:ext uri="{FF2B5EF4-FFF2-40B4-BE49-F238E27FC236}">
                <a16:creationId xmlns:a16="http://schemas.microsoft.com/office/drawing/2014/main" id="{BE4D712A-B84D-4364-B541-D377D3780D80}"/>
              </a:ext>
            </a:extLst>
          </p:cNvPr>
          <p:cNvSpPr>
            <a:spLocks noGrp="1"/>
          </p:cNvSpPr>
          <p:nvPr>
            <p:ph type="sldNum" sz="quarter" idx="12"/>
          </p:nvPr>
        </p:nvSpPr>
        <p:spPr/>
        <p:txBody>
          <a:bodyPr/>
          <a:lstStyle/>
          <a:p>
            <a:fld id="{A379167F-0E9D-4B64-BC75-927482D095DB}" type="slidenum">
              <a:rPr lang="zh-CN" altLang="en-US" smtClean="0"/>
              <a:t>73</a:t>
            </a:fld>
            <a:endParaRPr lang="zh-CN" altLang="en-US"/>
          </a:p>
        </p:txBody>
      </p:sp>
    </p:spTree>
    <p:extLst>
      <p:ext uri="{BB962C8B-B14F-4D97-AF65-F5344CB8AC3E}">
        <p14:creationId xmlns:p14="http://schemas.microsoft.com/office/powerpoint/2010/main" val="42776747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9EF90AF-392D-44B6-B1EF-FE17DE68D1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1584590"/>
            <a:ext cx="6350000" cy="3251200"/>
          </a:xfrm>
          <a:prstGeom prst="rect">
            <a:avLst/>
          </a:prstGeom>
        </p:spPr>
      </p:pic>
      <p:sp>
        <p:nvSpPr>
          <p:cNvPr id="7" name="Rectangle 4">
            <a:extLst>
              <a:ext uri="{FF2B5EF4-FFF2-40B4-BE49-F238E27FC236}">
                <a16:creationId xmlns:a16="http://schemas.microsoft.com/office/drawing/2014/main" id="{304FEF5C-A54B-497D-82A7-104F093DFF81}"/>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
        <p:nvSpPr>
          <p:cNvPr id="8" name="文本框 7">
            <a:extLst>
              <a:ext uri="{FF2B5EF4-FFF2-40B4-BE49-F238E27FC236}">
                <a16:creationId xmlns:a16="http://schemas.microsoft.com/office/drawing/2014/main" id="{9E29CEAA-1465-49BB-9037-E326E222E6A5}"/>
              </a:ext>
            </a:extLst>
          </p:cNvPr>
          <p:cNvSpPr txBox="1"/>
          <p:nvPr/>
        </p:nvSpPr>
        <p:spPr>
          <a:xfrm>
            <a:off x="2915816" y="813638"/>
            <a:ext cx="3877985" cy="646331"/>
          </a:xfrm>
          <a:prstGeom prst="rect">
            <a:avLst/>
          </a:prstGeom>
          <a:noFill/>
        </p:spPr>
        <p:txBody>
          <a:bodyPr wrap="none" rtlCol="0">
            <a:spAutoFit/>
          </a:bodyPr>
          <a:lstStyle/>
          <a:p>
            <a:r>
              <a:rPr lang="zh-CN" altLang="en-US" sz="3600" dirty="0"/>
              <a:t>未来机器人的雏形</a:t>
            </a:r>
          </a:p>
        </p:txBody>
      </p:sp>
      <p:sp>
        <p:nvSpPr>
          <p:cNvPr id="9" name="灯片编号占位符 8">
            <a:extLst>
              <a:ext uri="{FF2B5EF4-FFF2-40B4-BE49-F238E27FC236}">
                <a16:creationId xmlns:a16="http://schemas.microsoft.com/office/drawing/2014/main" id="{E8C04B41-504F-4E6B-A8C0-5C9EBB812233}"/>
              </a:ext>
            </a:extLst>
          </p:cNvPr>
          <p:cNvSpPr>
            <a:spLocks noGrp="1"/>
          </p:cNvSpPr>
          <p:nvPr>
            <p:ph type="sldNum" sz="quarter" idx="12"/>
          </p:nvPr>
        </p:nvSpPr>
        <p:spPr/>
        <p:txBody>
          <a:bodyPr/>
          <a:lstStyle/>
          <a:p>
            <a:fld id="{A379167F-0E9D-4B64-BC75-927482D095DB}" type="slidenum">
              <a:rPr lang="zh-CN" altLang="en-US" smtClean="0"/>
              <a:t>74</a:t>
            </a:fld>
            <a:endParaRPr lang="zh-CN" altLang="en-US"/>
          </a:p>
        </p:txBody>
      </p:sp>
      <p:sp>
        <p:nvSpPr>
          <p:cNvPr id="2" name="矩形 1">
            <a:extLst>
              <a:ext uri="{FF2B5EF4-FFF2-40B4-BE49-F238E27FC236}">
                <a16:creationId xmlns:a16="http://schemas.microsoft.com/office/drawing/2014/main" id="{11560AF9-094C-44DB-9A5D-4EFF54AFBD48}"/>
              </a:ext>
            </a:extLst>
          </p:cNvPr>
          <p:cNvSpPr/>
          <p:nvPr/>
        </p:nvSpPr>
        <p:spPr>
          <a:xfrm>
            <a:off x="1307976" y="4844033"/>
            <a:ext cx="6432376" cy="1200329"/>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波士顿动力公司的系列机器人，利用液压驱动的关节，使用身体和腿部的传感器维持平衡，并在其头部使用光学雷达和立体传感器对环境进行评估，具有接近人类的机动性、敏捷性和灵巧性。</a:t>
            </a:r>
            <a:endParaRPr lang="zh-CN" altLang="en-US" dirty="0"/>
          </a:p>
        </p:txBody>
      </p:sp>
    </p:spTree>
    <p:extLst>
      <p:ext uri="{BB962C8B-B14F-4D97-AF65-F5344CB8AC3E}">
        <p14:creationId xmlns:p14="http://schemas.microsoft.com/office/powerpoint/2010/main" val="33772617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9"/>
          <p:cNvSpPr txBox="1">
            <a:spLocks noChangeArrowheads="1"/>
          </p:cNvSpPr>
          <p:nvPr/>
        </p:nvSpPr>
        <p:spPr bwMode="auto">
          <a:xfrm>
            <a:off x="2339975" y="5908675"/>
            <a:ext cx="4314825" cy="400050"/>
          </a:xfrm>
          <a:prstGeom prst="rect">
            <a:avLst/>
          </a:prstGeom>
          <a:solidFill>
            <a:schemeClr val="bg1"/>
          </a:solidFill>
          <a:ln w="9525" algn="ctr">
            <a:noFill/>
            <a:miter lim="800000"/>
            <a:headEnd/>
            <a:tailEnd/>
          </a:ln>
          <a:effectLst>
            <a:prstShdw prst="shdw17" dist="17961" dir="2700000">
              <a:schemeClr val="bg1">
                <a:gamma/>
                <a:shade val="60000"/>
                <a:invGamma/>
                <a:alpha val="50000"/>
              </a:schemeClr>
            </a:prstShdw>
          </a:effectLst>
        </p:spPr>
        <p:txBody>
          <a:bodyPr wrap="none">
            <a:spAutoFit/>
          </a:bodyPr>
          <a:lstStyle/>
          <a:p>
            <a:pPr>
              <a:spcBef>
                <a:spcPct val="20000"/>
              </a:spcBef>
              <a:buFont typeface="Arial" charset="0"/>
              <a:buNone/>
              <a:defRPr/>
            </a:pPr>
            <a:r>
              <a:rPr kumimoji="0" lang="zh-CN" altLang="en-US" sz="2000" dirty="0">
                <a:ea typeface="黑体" pitchFamily="49" charset="-122"/>
              </a:rPr>
              <a:t>美国波士顿动力公司</a:t>
            </a:r>
            <a:r>
              <a:rPr kumimoji="0" lang="en-US" altLang="zh-CN" sz="2000" dirty="0">
                <a:ea typeface="黑体" pitchFamily="49" charset="-122"/>
              </a:rPr>
              <a:t>Atlas</a:t>
            </a:r>
            <a:r>
              <a:rPr kumimoji="0" lang="zh-CN" altLang="en-US" sz="2000" dirty="0">
                <a:ea typeface="黑体" pitchFamily="49" charset="-122"/>
              </a:rPr>
              <a:t>仿人机器人</a:t>
            </a:r>
          </a:p>
        </p:txBody>
      </p:sp>
      <p:sp>
        <p:nvSpPr>
          <p:cNvPr id="3" name="灯片编号占位符 2"/>
          <p:cNvSpPr>
            <a:spLocks noGrp="1"/>
          </p:cNvSpPr>
          <p:nvPr>
            <p:ph type="sldNum" sz="quarter" idx="12"/>
          </p:nvPr>
        </p:nvSpPr>
        <p:spPr/>
        <p:txBody>
          <a:bodyPr/>
          <a:lstStyle/>
          <a:p>
            <a:pPr>
              <a:defRPr/>
            </a:pPr>
            <a:fld id="{8A044FAA-7982-432E-A351-393C03C71A5A}" type="slidenum">
              <a:rPr lang="en-US" altLang="zh-CN" smtClean="0"/>
              <a:pPr>
                <a:defRPr/>
              </a:pPr>
              <a:t>75</a:t>
            </a:fld>
            <a:endParaRPr lang="en-US" altLang="zh-CN" dirty="0"/>
          </a:p>
        </p:txBody>
      </p:sp>
      <p:pic>
        <p:nvPicPr>
          <p:cNvPr id="4" name="Atla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9552" y="1081088"/>
            <a:ext cx="8160568" cy="4590320"/>
          </a:xfrm>
          <a:prstGeom prst="rect">
            <a:avLst/>
          </a:prstGeom>
        </p:spPr>
      </p:pic>
      <p:sp>
        <p:nvSpPr>
          <p:cNvPr id="6" name="Rectangle 4">
            <a:extLst>
              <a:ext uri="{FF2B5EF4-FFF2-40B4-BE49-F238E27FC236}">
                <a16:creationId xmlns:a16="http://schemas.microsoft.com/office/drawing/2014/main" id="{A36E426C-7DAB-459C-B4EF-85F962FF09C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
        <p:nvSpPr>
          <p:cNvPr id="7" name="文本框 6">
            <a:extLst>
              <a:ext uri="{FF2B5EF4-FFF2-40B4-BE49-F238E27FC236}">
                <a16:creationId xmlns:a16="http://schemas.microsoft.com/office/drawing/2014/main" id="{BADCB54B-C2EC-4B17-B76F-5F90FBFBCBE1}"/>
              </a:ext>
            </a:extLst>
          </p:cNvPr>
          <p:cNvSpPr txBox="1"/>
          <p:nvPr/>
        </p:nvSpPr>
        <p:spPr>
          <a:xfrm>
            <a:off x="3131840" y="275213"/>
            <a:ext cx="3877985" cy="646331"/>
          </a:xfrm>
          <a:prstGeom prst="rect">
            <a:avLst/>
          </a:prstGeom>
          <a:noFill/>
        </p:spPr>
        <p:txBody>
          <a:bodyPr wrap="none" rtlCol="0">
            <a:spAutoFit/>
          </a:bodyPr>
          <a:lstStyle/>
          <a:p>
            <a:r>
              <a:rPr lang="zh-CN" altLang="en-US" sz="3600" dirty="0"/>
              <a:t>未来机器人的雏形</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F756FA-9FA8-4158-A4AD-51EC22A06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412776"/>
            <a:ext cx="3822789" cy="2525566"/>
          </a:xfrm>
          <a:prstGeom prst="rect">
            <a:avLst/>
          </a:prstGeom>
        </p:spPr>
      </p:pic>
      <p:pic>
        <p:nvPicPr>
          <p:cNvPr id="5" name="图片 4">
            <a:extLst>
              <a:ext uri="{FF2B5EF4-FFF2-40B4-BE49-F238E27FC236}">
                <a16:creationId xmlns:a16="http://schemas.microsoft.com/office/drawing/2014/main" id="{DD5673A7-DE38-4DDE-BCD7-A88A86F741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4008" y="1191913"/>
            <a:ext cx="4071270" cy="2715537"/>
          </a:xfrm>
          <a:prstGeom prst="rect">
            <a:avLst/>
          </a:prstGeom>
        </p:spPr>
      </p:pic>
      <p:pic>
        <p:nvPicPr>
          <p:cNvPr id="7" name="图片 6">
            <a:extLst>
              <a:ext uri="{FF2B5EF4-FFF2-40B4-BE49-F238E27FC236}">
                <a16:creationId xmlns:a16="http://schemas.microsoft.com/office/drawing/2014/main" id="{B552F319-5422-44F5-80A3-3BD2FAD1C1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5" y="3971891"/>
            <a:ext cx="3822789" cy="2552055"/>
          </a:xfrm>
          <a:prstGeom prst="rect">
            <a:avLst/>
          </a:prstGeom>
        </p:spPr>
      </p:pic>
      <p:pic>
        <p:nvPicPr>
          <p:cNvPr id="9" name="图片 8">
            <a:extLst>
              <a:ext uri="{FF2B5EF4-FFF2-40B4-BE49-F238E27FC236}">
                <a16:creationId xmlns:a16="http://schemas.microsoft.com/office/drawing/2014/main" id="{19222525-A68D-4C8F-9C9B-77E05FC310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0235" y="4099052"/>
            <a:ext cx="1696100" cy="2544150"/>
          </a:xfrm>
          <a:prstGeom prst="rect">
            <a:avLst/>
          </a:prstGeom>
        </p:spPr>
      </p:pic>
      <p:pic>
        <p:nvPicPr>
          <p:cNvPr id="11" name="图片 10">
            <a:extLst>
              <a:ext uri="{FF2B5EF4-FFF2-40B4-BE49-F238E27FC236}">
                <a16:creationId xmlns:a16="http://schemas.microsoft.com/office/drawing/2014/main" id="{ED3B76CF-6478-4BC7-AA9C-4BEFC6EEEE6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48064" y="4160683"/>
            <a:ext cx="1613925" cy="2420888"/>
          </a:xfrm>
          <a:prstGeom prst="rect">
            <a:avLst/>
          </a:prstGeom>
        </p:spPr>
      </p:pic>
      <p:sp>
        <p:nvSpPr>
          <p:cNvPr id="12" name="Rectangle 4">
            <a:extLst>
              <a:ext uri="{FF2B5EF4-FFF2-40B4-BE49-F238E27FC236}">
                <a16:creationId xmlns:a16="http://schemas.microsoft.com/office/drawing/2014/main" id="{D4858678-9DF4-4E76-915F-FB1BCEEBA7C3}"/>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
        <p:nvSpPr>
          <p:cNvPr id="13" name="文本框 12">
            <a:extLst>
              <a:ext uri="{FF2B5EF4-FFF2-40B4-BE49-F238E27FC236}">
                <a16:creationId xmlns:a16="http://schemas.microsoft.com/office/drawing/2014/main" id="{AF2253DC-86EF-4CDA-9B83-39609B747396}"/>
              </a:ext>
            </a:extLst>
          </p:cNvPr>
          <p:cNvSpPr txBox="1"/>
          <p:nvPr/>
        </p:nvSpPr>
        <p:spPr>
          <a:xfrm>
            <a:off x="2843808" y="692696"/>
            <a:ext cx="3877985" cy="646331"/>
          </a:xfrm>
          <a:prstGeom prst="rect">
            <a:avLst/>
          </a:prstGeom>
          <a:noFill/>
        </p:spPr>
        <p:txBody>
          <a:bodyPr wrap="none" rtlCol="0">
            <a:spAutoFit/>
          </a:bodyPr>
          <a:lstStyle/>
          <a:p>
            <a:r>
              <a:rPr lang="zh-CN" altLang="en-US" sz="3600" dirty="0"/>
              <a:t>未来机器人的角色</a:t>
            </a:r>
          </a:p>
        </p:txBody>
      </p:sp>
      <p:sp>
        <p:nvSpPr>
          <p:cNvPr id="14" name="灯片编号占位符 13">
            <a:extLst>
              <a:ext uri="{FF2B5EF4-FFF2-40B4-BE49-F238E27FC236}">
                <a16:creationId xmlns:a16="http://schemas.microsoft.com/office/drawing/2014/main" id="{D0F9364E-1C61-4F5B-8292-368BF1B27325}"/>
              </a:ext>
            </a:extLst>
          </p:cNvPr>
          <p:cNvSpPr>
            <a:spLocks noGrp="1"/>
          </p:cNvSpPr>
          <p:nvPr>
            <p:ph type="sldNum" sz="quarter" idx="12"/>
          </p:nvPr>
        </p:nvSpPr>
        <p:spPr/>
        <p:txBody>
          <a:bodyPr/>
          <a:lstStyle/>
          <a:p>
            <a:fld id="{A379167F-0E9D-4B64-BC75-927482D095DB}" type="slidenum">
              <a:rPr lang="zh-CN" altLang="en-US" smtClean="0"/>
              <a:t>76</a:t>
            </a:fld>
            <a:endParaRPr lang="zh-CN" altLang="en-US"/>
          </a:p>
        </p:txBody>
      </p:sp>
    </p:spTree>
    <p:extLst>
      <p:ext uri="{BB962C8B-B14F-4D97-AF65-F5344CB8AC3E}">
        <p14:creationId xmlns:p14="http://schemas.microsoft.com/office/powerpoint/2010/main" val="34086504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8AD7480-DBC2-4BA4-9F68-321638B5E1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772" y="726527"/>
            <a:ext cx="3951629" cy="2630465"/>
          </a:xfrm>
          <a:prstGeom prst="rect">
            <a:avLst/>
          </a:prstGeom>
        </p:spPr>
      </p:pic>
      <p:pic>
        <p:nvPicPr>
          <p:cNvPr id="5" name="图片 4">
            <a:extLst>
              <a:ext uri="{FF2B5EF4-FFF2-40B4-BE49-F238E27FC236}">
                <a16:creationId xmlns:a16="http://schemas.microsoft.com/office/drawing/2014/main" id="{E92C349D-C559-4EE1-8D5E-4CC77BA453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573016"/>
            <a:ext cx="3918857" cy="3240360"/>
          </a:xfrm>
          <a:prstGeom prst="rect">
            <a:avLst/>
          </a:prstGeom>
        </p:spPr>
      </p:pic>
      <p:pic>
        <p:nvPicPr>
          <p:cNvPr id="7" name="图片 6">
            <a:extLst>
              <a:ext uri="{FF2B5EF4-FFF2-40B4-BE49-F238E27FC236}">
                <a16:creationId xmlns:a16="http://schemas.microsoft.com/office/drawing/2014/main" id="{6C542379-F40A-44B7-A0C1-AE3BFB063D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6401" y="707773"/>
            <a:ext cx="4146039" cy="2649219"/>
          </a:xfrm>
          <a:prstGeom prst="rect">
            <a:avLst/>
          </a:prstGeom>
        </p:spPr>
      </p:pic>
      <p:sp>
        <p:nvSpPr>
          <p:cNvPr id="8" name="Rectangle 4">
            <a:extLst>
              <a:ext uri="{FF2B5EF4-FFF2-40B4-BE49-F238E27FC236}">
                <a16:creationId xmlns:a16="http://schemas.microsoft.com/office/drawing/2014/main" id="{66F9CB8F-7151-41AE-80B2-71C195C98381}"/>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pic>
        <p:nvPicPr>
          <p:cNvPr id="12" name="图片 11">
            <a:extLst>
              <a:ext uri="{FF2B5EF4-FFF2-40B4-BE49-F238E27FC236}">
                <a16:creationId xmlns:a16="http://schemas.microsoft.com/office/drawing/2014/main" id="{14385001-B7C6-4020-8CF3-68F279064F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327"/>
          <a:stretch/>
        </p:blipFill>
        <p:spPr>
          <a:xfrm>
            <a:off x="4427984" y="3572959"/>
            <a:ext cx="4214452" cy="3240417"/>
          </a:xfrm>
          <a:prstGeom prst="rect">
            <a:avLst/>
          </a:prstGeom>
        </p:spPr>
      </p:pic>
      <p:sp>
        <p:nvSpPr>
          <p:cNvPr id="13" name="文本框 12">
            <a:extLst>
              <a:ext uri="{FF2B5EF4-FFF2-40B4-BE49-F238E27FC236}">
                <a16:creationId xmlns:a16="http://schemas.microsoft.com/office/drawing/2014/main" id="{485344AA-5555-4484-A140-08F9DAD78763}"/>
              </a:ext>
            </a:extLst>
          </p:cNvPr>
          <p:cNvSpPr txBox="1"/>
          <p:nvPr/>
        </p:nvSpPr>
        <p:spPr>
          <a:xfrm>
            <a:off x="3139719" y="115669"/>
            <a:ext cx="4801314" cy="646331"/>
          </a:xfrm>
          <a:prstGeom prst="rect">
            <a:avLst/>
          </a:prstGeom>
          <a:noFill/>
        </p:spPr>
        <p:txBody>
          <a:bodyPr wrap="none" rtlCol="0">
            <a:spAutoFit/>
          </a:bodyPr>
          <a:lstStyle/>
          <a:p>
            <a:r>
              <a:rPr lang="zh-CN" altLang="en-US" sz="3600" dirty="0"/>
              <a:t>未来机器人的社会角色</a:t>
            </a:r>
          </a:p>
        </p:txBody>
      </p:sp>
      <p:sp>
        <p:nvSpPr>
          <p:cNvPr id="14" name="灯片编号占位符 13">
            <a:extLst>
              <a:ext uri="{FF2B5EF4-FFF2-40B4-BE49-F238E27FC236}">
                <a16:creationId xmlns:a16="http://schemas.microsoft.com/office/drawing/2014/main" id="{78DA1CAB-C6D8-4CD5-8E4F-024DDF7A3980}"/>
              </a:ext>
            </a:extLst>
          </p:cNvPr>
          <p:cNvSpPr>
            <a:spLocks noGrp="1"/>
          </p:cNvSpPr>
          <p:nvPr>
            <p:ph type="sldNum" sz="quarter" idx="12"/>
          </p:nvPr>
        </p:nvSpPr>
        <p:spPr/>
        <p:txBody>
          <a:bodyPr/>
          <a:lstStyle/>
          <a:p>
            <a:fld id="{A379167F-0E9D-4B64-BC75-927482D095DB}" type="slidenum">
              <a:rPr lang="zh-CN" altLang="en-US" smtClean="0"/>
              <a:t>77</a:t>
            </a:fld>
            <a:endParaRPr lang="zh-CN" altLang="en-US"/>
          </a:p>
        </p:txBody>
      </p:sp>
    </p:spTree>
    <p:extLst>
      <p:ext uri="{BB962C8B-B14F-4D97-AF65-F5344CB8AC3E}">
        <p14:creationId xmlns:p14="http://schemas.microsoft.com/office/powerpoint/2010/main" val="32875509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n.sinaimg.cn/translate/20170901/bHUs-fykqmrv677273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8793" y="1149442"/>
            <a:ext cx="3816424" cy="24043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n.sinaimg.cn/translate/20170901/x3DR-fykpysa25469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149441"/>
            <a:ext cx="3816424" cy="240434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22603" y="4158372"/>
            <a:ext cx="8136904" cy="2031325"/>
          </a:xfrm>
          <a:prstGeom prst="rect">
            <a:avLst/>
          </a:prstGeom>
        </p:spPr>
        <p:txBody>
          <a:bodyPr wrap="square">
            <a:spAutoFit/>
          </a:bodyPr>
          <a:lstStyle/>
          <a:p>
            <a:r>
              <a:rPr lang="zh-CN" altLang="en-US" dirty="0"/>
              <a:t>     未来机器人能带来生产效率的提高，并能成为人类生活的助手。但当机器人深入生活工作之后，我们普通人能很好的把控机器人的功能吗？</a:t>
            </a:r>
          </a:p>
          <a:p>
            <a:r>
              <a:rPr lang="zh-CN" altLang="en-US" dirty="0"/>
              <a:t>         在看待机器人与人类关系上，有两派说法，一种则是认为机器人会对人类造成威胁，另外一种就是机器人将与人类和谐共处，促进人类社会的发展。更有可能的是人和机器人既有协作又有对抗。但是科学技术是第一生产力，技术发展不可逆转，我们也别无选择，只能去适应。与其担心未来机器人可能掌控人类，还不如从现在开始，投入机器人的研发，让它真正成为我们生活的助手！</a:t>
            </a:r>
          </a:p>
        </p:txBody>
      </p:sp>
      <p:sp>
        <p:nvSpPr>
          <p:cNvPr id="5" name="TextBox 4"/>
          <p:cNvSpPr txBox="1"/>
          <p:nvPr/>
        </p:nvSpPr>
        <p:spPr>
          <a:xfrm>
            <a:off x="1619672" y="3789040"/>
            <a:ext cx="1338828" cy="369332"/>
          </a:xfrm>
          <a:prstGeom prst="rect">
            <a:avLst/>
          </a:prstGeom>
          <a:noFill/>
        </p:spPr>
        <p:txBody>
          <a:bodyPr wrap="none" rtlCol="0">
            <a:spAutoFit/>
          </a:bodyPr>
          <a:lstStyle/>
          <a:p>
            <a:r>
              <a:rPr lang="zh-CN" altLang="en-US" dirty="0"/>
              <a:t>人类的助手</a:t>
            </a:r>
          </a:p>
        </p:txBody>
      </p:sp>
      <p:sp>
        <p:nvSpPr>
          <p:cNvPr id="8" name="TextBox 7"/>
          <p:cNvSpPr txBox="1"/>
          <p:nvPr/>
        </p:nvSpPr>
        <p:spPr>
          <a:xfrm>
            <a:off x="5547591" y="3789040"/>
            <a:ext cx="1338828" cy="369332"/>
          </a:xfrm>
          <a:prstGeom prst="rect">
            <a:avLst/>
          </a:prstGeom>
          <a:noFill/>
        </p:spPr>
        <p:txBody>
          <a:bodyPr wrap="none" rtlCol="0">
            <a:spAutoFit/>
          </a:bodyPr>
          <a:lstStyle/>
          <a:p>
            <a:r>
              <a:rPr lang="zh-CN" altLang="en-US" dirty="0"/>
              <a:t>人类的威胁</a:t>
            </a:r>
          </a:p>
        </p:txBody>
      </p:sp>
      <p:sp>
        <p:nvSpPr>
          <p:cNvPr id="9" name="标题 1">
            <a:extLst>
              <a:ext uri="{FF2B5EF4-FFF2-40B4-BE49-F238E27FC236}">
                <a16:creationId xmlns:a16="http://schemas.microsoft.com/office/drawing/2014/main" id="{DC051C09-5E93-43A4-985C-73A36F31CE04}"/>
              </a:ext>
            </a:extLst>
          </p:cNvPr>
          <p:cNvSpPr txBox="1">
            <a:spLocks/>
          </p:cNvSpPr>
          <p:nvPr/>
        </p:nvSpPr>
        <p:spPr>
          <a:xfrm>
            <a:off x="914400" y="350582"/>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800" dirty="0"/>
              <a:t>未来机器人对人类社会的影响</a:t>
            </a:r>
          </a:p>
        </p:txBody>
      </p:sp>
      <p:sp>
        <p:nvSpPr>
          <p:cNvPr id="10" name="Rectangle 4">
            <a:extLst>
              <a:ext uri="{FF2B5EF4-FFF2-40B4-BE49-F238E27FC236}">
                <a16:creationId xmlns:a16="http://schemas.microsoft.com/office/drawing/2014/main" id="{1CA12005-10E8-4E05-8075-7CB38C56CA3C}"/>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1.3</a:t>
            </a:r>
            <a:r>
              <a:rPr lang="zh-CN" altLang="en-US" i="1" dirty="0">
                <a:latin typeface="宋体" charset="-122"/>
                <a:ea typeface="宋体" charset="-122"/>
              </a:rPr>
              <a:t> 应用现状和未来</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8DCA0C1D-B7AB-46E9-B274-9392ADB4E283}"/>
              </a:ext>
            </a:extLst>
          </p:cNvPr>
          <p:cNvSpPr>
            <a:spLocks noGrp="1"/>
          </p:cNvSpPr>
          <p:nvPr>
            <p:ph type="sldNum" sz="quarter" idx="12"/>
          </p:nvPr>
        </p:nvSpPr>
        <p:spPr/>
        <p:txBody>
          <a:bodyPr/>
          <a:lstStyle/>
          <a:p>
            <a:fld id="{A379167F-0E9D-4B64-BC75-927482D095DB}" type="slidenum">
              <a:rPr lang="zh-CN" altLang="en-US" smtClean="0"/>
              <a:t>78</a:t>
            </a:fld>
            <a:endParaRPr lang="zh-CN" altLang="en-US"/>
          </a:p>
        </p:txBody>
      </p:sp>
    </p:spTree>
    <p:extLst>
      <p:ext uri="{BB962C8B-B14F-4D97-AF65-F5344CB8AC3E}">
        <p14:creationId xmlns:p14="http://schemas.microsoft.com/office/powerpoint/2010/main" val="37450300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Oval 3" descr="花岗岩"/>
          <p:cNvSpPr>
            <a:spLocks noChangeArrowheads="1"/>
          </p:cNvSpPr>
          <p:nvPr/>
        </p:nvSpPr>
        <p:spPr bwMode="auto">
          <a:xfrm>
            <a:off x="971600" y="1340768"/>
            <a:ext cx="7127875" cy="3527425"/>
          </a:xfrm>
          <a:prstGeom prst="ellipse">
            <a:avLst/>
          </a:prstGeom>
          <a:blipFill dpi="0" rotWithShape="1">
            <a:blip r:embed="rId2"/>
            <a:srcRect/>
            <a:tile tx="0" ty="0" sx="100000" sy="100000" flip="none" algn="tl"/>
          </a:blipFill>
          <a:ln w="19050" algn="ctr">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4000" b="1" dirty="0">
                <a:solidFill>
                  <a:srgbClr val="FC3A3A"/>
                </a:solidFill>
                <a:effectLst>
                  <a:outerShdw blurRad="38100" dist="38100" dir="2700000" algn="tl">
                    <a:srgbClr val="000000"/>
                  </a:outerShdw>
                </a:effectLst>
                <a:ea typeface="宋体" pitchFamily="2" charset="-122"/>
              </a:rPr>
              <a:t>1.4 </a:t>
            </a:r>
            <a:r>
              <a:rPr kumimoji="1" lang="zh-CN" altLang="en-US" sz="4000" b="1" dirty="0">
                <a:solidFill>
                  <a:srgbClr val="FC3A3A"/>
                </a:solidFill>
                <a:effectLst>
                  <a:outerShdw blurRad="38100" dist="38100" dir="2700000" algn="tl">
                    <a:srgbClr val="000000"/>
                  </a:outerShdw>
                </a:effectLst>
                <a:ea typeface="宋体" pitchFamily="2" charset="-122"/>
              </a:rPr>
              <a:t>课程主要内容和考核要求</a:t>
            </a:r>
          </a:p>
        </p:txBody>
      </p:sp>
      <p:sp>
        <p:nvSpPr>
          <p:cNvPr id="2" name="灯片编号占位符 1">
            <a:extLst>
              <a:ext uri="{FF2B5EF4-FFF2-40B4-BE49-F238E27FC236}">
                <a16:creationId xmlns:a16="http://schemas.microsoft.com/office/drawing/2014/main" id="{435C2870-2F9F-4114-B506-E0BF0F70C2EF}"/>
              </a:ext>
            </a:extLst>
          </p:cNvPr>
          <p:cNvSpPr>
            <a:spLocks noGrp="1"/>
          </p:cNvSpPr>
          <p:nvPr>
            <p:ph type="sldNum" sz="quarter" idx="12"/>
          </p:nvPr>
        </p:nvSpPr>
        <p:spPr/>
        <p:txBody>
          <a:bodyPr/>
          <a:lstStyle/>
          <a:p>
            <a:fld id="{A379167F-0E9D-4B64-BC75-927482D095DB}" type="slidenum">
              <a:rPr lang="zh-CN" altLang="en-US" smtClean="0"/>
              <a:t>79</a:t>
            </a:fld>
            <a:endParaRPr lang="zh-CN" altLang="en-US"/>
          </a:p>
        </p:txBody>
      </p:sp>
    </p:spTree>
    <p:extLst>
      <p:ext uri="{BB962C8B-B14F-4D97-AF65-F5344CB8AC3E}">
        <p14:creationId xmlns:p14="http://schemas.microsoft.com/office/powerpoint/2010/main" val="1348827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 空心 4">
            <a:extLst>
              <a:ext uri="{FF2B5EF4-FFF2-40B4-BE49-F238E27FC236}">
                <a16:creationId xmlns:a16="http://schemas.microsoft.com/office/drawing/2014/main" id="{9BF6A04C-04C7-43A1-98C1-47F1E19986D3}"/>
              </a:ext>
            </a:extLst>
          </p:cNvPr>
          <p:cNvSpPr/>
          <p:nvPr/>
        </p:nvSpPr>
        <p:spPr>
          <a:xfrm>
            <a:off x="3876983" y="2754262"/>
            <a:ext cx="1117190" cy="1139312"/>
          </a:xfrm>
          <a:prstGeom prst="donut">
            <a:avLst>
              <a:gd name="adj" fmla="val 13018"/>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solidFill>
                  <a:schemeClr val="tx1"/>
                </a:solidFill>
              </a:rPr>
              <a:t>通信系统</a:t>
            </a:r>
          </a:p>
        </p:txBody>
      </p:sp>
      <p:sp>
        <p:nvSpPr>
          <p:cNvPr id="6" name="箭头: 上下 5">
            <a:extLst>
              <a:ext uri="{FF2B5EF4-FFF2-40B4-BE49-F238E27FC236}">
                <a16:creationId xmlns:a16="http://schemas.microsoft.com/office/drawing/2014/main" id="{0F89930A-5E7F-4144-8B22-627103169808}"/>
              </a:ext>
            </a:extLst>
          </p:cNvPr>
          <p:cNvSpPr/>
          <p:nvPr/>
        </p:nvSpPr>
        <p:spPr>
          <a:xfrm>
            <a:off x="4335828" y="2424222"/>
            <a:ext cx="199499" cy="33003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7" name="箭头: 左右 6">
            <a:extLst>
              <a:ext uri="{FF2B5EF4-FFF2-40B4-BE49-F238E27FC236}">
                <a16:creationId xmlns:a16="http://schemas.microsoft.com/office/drawing/2014/main" id="{49C8166D-FA36-4F18-B66F-EA73A63FCE7D}"/>
              </a:ext>
            </a:extLst>
          </p:cNvPr>
          <p:cNvSpPr/>
          <p:nvPr/>
        </p:nvSpPr>
        <p:spPr>
          <a:xfrm>
            <a:off x="3575519" y="3310090"/>
            <a:ext cx="301464" cy="1853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8" name="箭头: 左右 7">
            <a:extLst>
              <a:ext uri="{FF2B5EF4-FFF2-40B4-BE49-F238E27FC236}">
                <a16:creationId xmlns:a16="http://schemas.microsoft.com/office/drawing/2014/main" id="{DF8ABF91-03D2-4DBF-91D9-16FC9127AC0B}"/>
              </a:ext>
            </a:extLst>
          </p:cNvPr>
          <p:cNvSpPr/>
          <p:nvPr/>
        </p:nvSpPr>
        <p:spPr>
          <a:xfrm>
            <a:off x="4994173" y="3292070"/>
            <a:ext cx="301464" cy="1853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9" name="箭头: 上下 8">
            <a:extLst>
              <a:ext uri="{FF2B5EF4-FFF2-40B4-BE49-F238E27FC236}">
                <a16:creationId xmlns:a16="http://schemas.microsoft.com/office/drawing/2014/main" id="{6776E458-6A57-4F36-B7BE-FF4B19C38727}"/>
              </a:ext>
            </a:extLst>
          </p:cNvPr>
          <p:cNvSpPr/>
          <p:nvPr/>
        </p:nvSpPr>
        <p:spPr>
          <a:xfrm>
            <a:off x="4335828" y="3893573"/>
            <a:ext cx="199499" cy="33003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0" name="矩形: 圆角 9">
            <a:extLst>
              <a:ext uri="{FF2B5EF4-FFF2-40B4-BE49-F238E27FC236}">
                <a16:creationId xmlns:a16="http://schemas.microsoft.com/office/drawing/2014/main" id="{A96576B0-B547-4BA7-8E00-E09C330C703C}"/>
              </a:ext>
            </a:extLst>
          </p:cNvPr>
          <p:cNvSpPr/>
          <p:nvPr/>
        </p:nvSpPr>
        <p:spPr>
          <a:xfrm>
            <a:off x="5295637" y="3108223"/>
            <a:ext cx="1117190" cy="547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传感系统</a:t>
            </a:r>
          </a:p>
        </p:txBody>
      </p:sp>
      <p:sp>
        <p:nvSpPr>
          <p:cNvPr id="11" name="矩形: 圆角 10">
            <a:extLst>
              <a:ext uri="{FF2B5EF4-FFF2-40B4-BE49-F238E27FC236}">
                <a16:creationId xmlns:a16="http://schemas.microsoft.com/office/drawing/2014/main" id="{15B356BF-5E3B-4E6B-B879-F7E6A2914A68}"/>
              </a:ext>
            </a:extLst>
          </p:cNvPr>
          <p:cNvSpPr/>
          <p:nvPr/>
        </p:nvSpPr>
        <p:spPr>
          <a:xfrm>
            <a:off x="2458329" y="3129005"/>
            <a:ext cx="1117190" cy="547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控制系统</a:t>
            </a:r>
          </a:p>
        </p:txBody>
      </p:sp>
      <p:sp>
        <p:nvSpPr>
          <p:cNvPr id="12" name="矩形: 圆角 11">
            <a:extLst>
              <a:ext uri="{FF2B5EF4-FFF2-40B4-BE49-F238E27FC236}">
                <a16:creationId xmlns:a16="http://schemas.microsoft.com/office/drawing/2014/main" id="{67FCFF84-C0A0-4923-86DC-367BF32FC592}"/>
              </a:ext>
            </a:extLst>
          </p:cNvPr>
          <p:cNvSpPr/>
          <p:nvPr/>
        </p:nvSpPr>
        <p:spPr>
          <a:xfrm>
            <a:off x="3876983" y="1872541"/>
            <a:ext cx="1117190" cy="547534"/>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外部系统</a:t>
            </a:r>
          </a:p>
        </p:txBody>
      </p:sp>
      <p:sp>
        <p:nvSpPr>
          <p:cNvPr id="13" name="矩形: 圆角 12">
            <a:extLst>
              <a:ext uri="{FF2B5EF4-FFF2-40B4-BE49-F238E27FC236}">
                <a16:creationId xmlns:a16="http://schemas.microsoft.com/office/drawing/2014/main" id="{1C1CC48A-BF21-4540-A135-B8CC26FD0083}"/>
              </a:ext>
            </a:extLst>
          </p:cNvPr>
          <p:cNvSpPr/>
          <p:nvPr/>
        </p:nvSpPr>
        <p:spPr>
          <a:xfrm>
            <a:off x="3876982" y="4223613"/>
            <a:ext cx="1117190" cy="547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驱动系统</a:t>
            </a:r>
          </a:p>
        </p:txBody>
      </p:sp>
      <p:sp>
        <p:nvSpPr>
          <p:cNvPr id="14" name="矩形: 圆角 13">
            <a:extLst>
              <a:ext uri="{FF2B5EF4-FFF2-40B4-BE49-F238E27FC236}">
                <a16:creationId xmlns:a16="http://schemas.microsoft.com/office/drawing/2014/main" id="{5273DE73-925F-4C4B-865F-02677967D439}"/>
              </a:ext>
            </a:extLst>
          </p:cNvPr>
          <p:cNvSpPr/>
          <p:nvPr/>
        </p:nvSpPr>
        <p:spPr>
          <a:xfrm>
            <a:off x="3876982" y="5103867"/>
            <a:ext cx="1117190" cy="547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机械机构</a:t>
            </a:r>
          </a:p>
        </p:txBody>
      </p:sp>
      <p:sp>
        <p:nvSpPr>
          <p:cNvPr id="16" name="标题 15">
            <a:extLst>
              <a:ext uri="{FF2B5EF4-FFF2-40B4-BE49-F238E27FC236}">
                <a16:creationId xmlns:a16="http://schemas.microsoft.com/office/drawing/2014/main" id="{798C543C-A84F-4E4A-ACC4-F15093FFF7F1}"/>
              </a:ext>
            </a:extLst>
          </p:cNvPr>
          <p:cNvSpPr>
            <a:spLocks noGrp="1"/>
          </p:cNvSpPr>
          <p:nvPr>
            <p:ph type="title"/>
          </p:nvPr>
        </p:nvSpPr>
        <p:spPr>
          <a:xfrm>
            <a:off x="2462983" y="981560"/>
            <a:ext cx="4629332" cy="570584"/>
          </a:xfrm>
        </p:spPr>
        <p:txBody>
          <a:bodyPr>
            <a:normAutofit fontScale="90000"/>
          </a:bodyPr>
          <a:lstStyle/>
          <a:p>
            <a:pPr algn="ctr"/>
            <a:r>
              <a:rPr lang="zh-CN" altLang="en-US" dirty="0"/>
              <a:t>机器人系统组成</a:t>
            </a:r>
          </a:p>
        </p:txBody>
      </p:sp>
      <p:sp>
        <p:nvSpPr>
          <p:cNvPr id="17" name="矩形 16">
            <a:extLst>
              <a:ext uri="{FF2B5EF4-FFF2-40B4-BE49-F238E27FC236}">
                <a16:creationId xmlns:a16="http://schemas.microsoft.com/office/drawing/2014/main" id="{D061ADC7-C998-4070-91CE-8126187BB374}"/>
              </a:ext>
            </a:extLst>
          </p:cNvPr>
          <p:cNvSpPr/>
          <p:nvPr/>
        </p:nvSpPr>
        <p:spPr>
          <a:xfrm>
            <a:off x="2195736" y="2606040"/>
            <a:ext cx="4667795" cy="316795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23" name="Rectangle 4">
            <a:extLst>
              <a:ext uri="{FF2B5EF4-FFF2-40B4-BE49-F238E27FC236}">
                <a16:creationId xmlns:a16="http://schemas.microsoft.com/office/drawing/2014/main" id="{00D4282F-BDBF-4827-BAB5-4C301B359E40}"/>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59194A91-2B44-41D4-8D0C-A87EE4736520}"/>
              </a:ext>
            </a:extLst>
          </p:cNvPr>
          <p:cNvSpPr>
            <a:spLocks noGrp="1"/>
          </p:cNvSpPr>
          <p:nvPr>
            <p:ph type="sldNum" sz="quarter" idx="12"/>
          </p:nvPr>
        </p:nvSpPr>
        <p:spPr/>
        <p:txBody>
          <a:bodyPr/>
          <a:lstStyle/>
          <a:p>
            <a:fld id="{A379167F-0E9D-4B64-BC75-927482D095DB}" type="slidenum">
              <a:rPr lang="zh-CN" altLang="en-US" smtClean="0"/>
              <a:t>8</a:t>
            </a:fld>
            <a:endParaRPr lang="zh-CN" altLang="en-US"/>
          </a:p>
        </p:txBody>
      </p:sp>
      <p:sp>
        <p:nvSpPr>
          <p:cNvPr id="3" name="箭头: 下 2">
            <a:extLst>
              <a:ext uri="{FF2B5EF4-FFF2-40B4-BE49-F238E27FC236}">
                <a16:creationId xmlns:a16="http://schemas.microsoft.com/office/drawing/2014/main" id="{ADFED13A-62BB-4ECA-B004-C37F1BA5182D}"/>
              </a:ext>
            </a:extLst>
          </p:cNvPr>
          <p:cNvSpPr/>
          <p:nvPr/>
        </p:nvSpPr>
        <p:spPr>
          <a:xfrm>
            <a:off x="4355976" y="4771147"/>
            <a:ext cx="216024" cy="3327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1325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 空心 4">
            <a:extLst>
              <a:ext uri="{FF2B5EF4-FFF2-40B4-BE49-F238E27FC236}">
                <a16:creationId xmlns:a16="http://schemas.microsoft.com/office/drawing/2014/main" id="{9BF6A04C-04C7-43A1-98C1-47F1E19986D3}"/>
              </a:ext>
            </a:extLst>
          </p:cNvPr>
          <p:cNvSpPr/>
          <p:nvPr/>
        </p:nvSpPr>
        <p:spPr>
          <a:xfrm>
            <a:off x="3876983" y="2754262"/>
            <a:ext cx="1117190" cy="1139312"/>
          </a:xfrm>
          <a:prstGeom prst="donut">
            <a:avLst>
              <a:gd name="adj" fmla="val 13018"/>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solidFill>
                  <a:schemeClr val="tx1"/>
                </a:solidFill>
              </a:rPr>
              <a:t>通信系统</a:t>
            </a:r>
          </a:p>
        </p:txBody>
      </p:sp>
      <p:sp>
        <p:nvSpPr>
          <p:cNvPr id="6" name="箭头: 上下 5">
            <a:extLst>
              <a:ext uri="{FF2B5EF4-FFF2-40B4-BE49-F238E27FC236}">
                <a16:creationId xmlns:a16="http://schemas.microsoft.com/office/drawing/2014/main" id="{0F89930A-5E7F-4144-8B22-627103169808}"/>
              </a:ext>
            </a:extLst>
          </p:cNvPr>
          <p:cNvSpPr/>
          <p:nvPr/>
        </p:nvSpPr>
        <p:spPr>
          <a:xfrm>
            <a:off x="4335828" y="2424222"/>
            <a:ext cx="199499" cy="33003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7" name="箭头: 左右 6">
            <a:extLst>
              <a:ext uri="{FF2B5EF4-FFF2-40B4-BE49-F238E27FC236}">
                <a16:creationId xmlns:a16="http://schemas.microsoft.com/office/drawing/2014/main" id="{49C8166D-FA36-4F18-B66F-EA73A63FCE7D}"/>
              </a:ext>
            </a:extLst>
          </p:cNvPr>
          <p:cNvSpPr/>
          <p:nvPr/>
        </p:nvSpPr>
        <p:spPr>
          <a:xfrm>
            <a:off x="3575519" y="3310090"/>
            <a:ext cx="301464" cy="1853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8" name="箭头: 左右 7">
            <a:extLst>
              <a:ext uri="{FF2B5EF4-FFF2-40B4-BE49-F238E27FC236}">
                <a16:creationId xmlns:a16="http://schemas.microsoft.com/office/drawing/2014/main" id="{DF8ABF91-03D2-4DBF-91D9-16FC9127AC0B}"/>
              </a:ext>
            </a:extLst>
          </p:cNvPr>
          <p:cNvSpPr/>
          <p:nvPr/>
        </p:nvSpPr>
        <p:spPr>
          <a:xfrm>
            <a:off x="4994173" y="3292070"/>
            <a:ext cx="301464" cy="1853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9" name="箭头: 上下 8">
            <a:extLst>
              <a:ext uri="{FF2B5EF4-FFF2-40B4-BE49-F238E27FC236}">
                <a16:creationId xmlns:a16="http://schemas.microsoft.com/office/drawing/2014/main" id="{6776E458-6A57-4F36-B7BE-FF4B19C38727}"/>
              </a:ext>
            </a:extLst>
          </p:cNvPr>
          <p:cNvSpPr/>
          <p:nvPr/>
        </p:nvSpPr>
        <p:spPr>
          <a:xfrm>
            <a:off x="4335828" y="3893573"/>
            <a:ext cx="199499" cy="33003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0" name="矩形: 圆角 9">
            <a:extLst>
              <a:ext uri="{FF2B5EF4-FFF2-40B4-BE49-F238E27FC236}">
                <a16:creationId xmlns:a16="http://schemas.microsoft.com/office/drawing/2014/main" id="{A96576B0-B547-4BA7-8E00-E09C330C703C}"/>
              </a:ext>
            </a:extLst>
          </p:cNvPr>
          <p:cNvSpPr/>
          <p:nvPr/>
        </p:nvSpPr>
        <p:spPr>
          <a:xfrm>
            <a:off x="5295637" y="3108223"/>
            <a:ext cx="1117190" cy="547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传感系统</a:t>
            </a:r>
          </a:p>
        </p:txBody>
      </p:sp>
      <p:sp>
        <p:nvSpPr>
          <p:cNvPr id="11" name="矩形: 圆角 10">
            <a:extLst>
              <a:ext uri="{FF2B5EF4-FFF2-40B4-BE49-F238E27FC236}">
                <a16:creationId xmlns:a16="http://schemas.microsoft.com/office/drawing/2014/main" id="{15B356BF-5E3B-4E6B-B879-F7E6A2914A68}"/>
              </a:ext>
            </a:extLst>
          </p:cNvPr>
          <p:cNvSpPr/>
          <p:nvPr/>
        </p:nvSpPr>
        <p:spPr>
          <a:xfrm>
            <a:off x="2458329" y="3129005"/>
            <a:ext cx="1117190" cy="547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控制系统</a:t>
            </a:r>
          </a:p>
        </p:txBody>
      </p:sp>
      <p:sp>
        <p:nvSpPr>
          <p:cNvPr id="12" name="矩形: 圆角 11">
            <a:extLst>
              <a:ext uri="{FF2B5EF4-FFF2-40B4-BE49-F238E27FC236}">
                <a16:creationId xmlns:a16="http://schemas.microsoft.com/office/drawing/2014/main" id="{67FCFF84-C0A0-4923-86DC-367BF32FC592}"/>
              </a:ext>
            </a:extLst>
          </p:cNvPr>
          <p:cNvSpPr/>
          <p:nvPr/>
        </p:nvSpPr>
        <p:spPr>
          <a:xfrm>
            <a:off x="3876983" y="1872541"/>
            <a:ext cx="1117190" cy="547534"/>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外部系统</a:t>
            </a:r>
          </a:p>
        </p:txBody>
      </p:sp>
      <p:sp>
        <p:nvSpPr>
          <p:cNvPr id="13" name="矩形: 圆角 12">
            <a:extLst>
              <a:ext uri="{FF2B5EF4-FFF2-40B4-BE49-F238E27FC236}">
                <a16:creationId xmlns:a16="http://schemas.microsoft.com/office/drawing/2014/main" id="{1C1CC48A-BF21-4540-A135-B8CC26FD0083}"/>
              </a:ext>
            </a:extLst>
          </p:cNvPr>
          <p:cNvSpPr/>
          <p:nvPr/>
        </p:nvSpPr>
        <p:spPr>
          <a:xfrm>
            <a:off x="3876982" y="4223613"/>
            <a:ext cx="1117190" cy="547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驱动系统</a:t>
            </a:r>
          </a:p>
        </p:txBody>
      </p:sp>
      <p:sp>
        <p:nvSpPr>
          <p:cNvPr id="14" name="矩形: 圆角 13">
            <a:extLst>
              <a:ext uri="{FF2B5EF4-FFF2-40B4-BE49-F238E27FC236}">
                <a16:creationId xmlns:a16="http://schemas.microsoft.com/office/drawing/2014/main" id="{5273DE73-925F-4C4B-865F-02677967D439}"/>
              </a:ext>
            </a:extLst>
          </p:cNvPr>
          <p:cNvSpPr/>
          <p:nvPr/>
        </p:nvSpPr>
        <p:spPr>
          <a:xfrm>
            <a:off x="3876982" y="5103867"/>
            <a:ext cx="1117190" cy="547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机械机构</a:t>
            </a:r>
          </a:p>
        </p:txBody>
      </p:sp>
      <p:sp>
        <p:nvSpPr>
          <p:cNvPr id="16" name="标题 15">
            <a:extLst>
              <a:ext uri="{FF2B5EF4-FFF2-40B4-BE49-F238E27FC236}">
                <a16:creationId xmlns:a16="http://schemas.microsoft.com/office/drawing/2014/main" id="{798C543C-A84F-4E4A-ACC4-F15093FFF7F1}"/>
              </a:ext>
            </a:extLst>
          </p:cNvPr>
          <p:cNvSpPr>
            <a:spLocks noGrp="1"/>
          </p:cNvSpPr>
          <p:nvPr>
            <p:ph type="title"/>
          </p:nvPr>
        </p:nvSpPr>
        <p:spPr>
          <a:xfrm>
            <a:off x="2115380" y="979607"/>
            <a:ext cx="4629332" cy="570584"/>
          </a:xfrm>
        </p:spPr>
        <p:txBody>
          <a:bodyPr>
            <a:normAutofit fontScale="90000"/>
          </a:bodyPr>
          <a:lstStyle/>
          <a:p>
            <a:pPr algn="ctr"/>
            <a:r>
              <a:rPr lang="zh-CN" altLang="en-US" dirty="0"/>
              <a:t>课程主要内容</a:t>
            </a:r>
          </a:p>
        </p:txBody>
      </p:sp>
      <p:sp>
        <p:nvSpPr>
          <p:cNvPr id="17" name="矩形 16">
            <a:extLst>
              <a:ext uri="{FF2B5EF4-FFF2-40B4-BE49-F238E27FC236}">
                <a16:creationId xmlns:a16="http://schemas.microsoft.com/office/drawing/2014/main" id="{D061ADC7-C998-4070-91CE-8126187BB374}"/>
              </a:ext>
            </a:extLst>
          </p:cNvPr>
          <p:cNvSpPr/>
          <p:nvPr/>
        </p:nvSpPr>
        <p:spPr>
          <a:xfrm>
            <a:off x="2195736" y="2606040"/>
            <a:ext cx="4667795" cy="316795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8" name="标注: 线形(带边框和强调线) 17">
            <a:extLst>
              <a:ext uri="{FF2B5EF4-FFF2-40B4-BE49-F238E27FC236}">
                <a16:creationId xmlns:a16="http://schemas.microsoft.com/office/drawing/2014/main" id="{82A37DD5-45D9-4446-A459-1F5390FC05F3}"/>
              </a:ext>
            </a:extLst>
          </p:cNvPr>
          <p:cNvSpPr/>
          <p:nvPr/>
        </p:nvSpPr>
        <p:spPr>
          <a:xfrm>
            <a:off x="7092315" y="2868930"/>
            <a:ext cx="1908810" cy="537211"/>
          </a:xfrm>
          <a:prstGeom prst="accentBorderCallout1">
            <a:avLst>
              <a:gd name="adj1" fmla="val 35833"/>
              <a:gd name="adj2" fmla="val -5117"/>
              <a:gd name="adj3" fmla="val 73808"/>
              <a:gd name="adj4" fmla="val -35228"/>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第三章</a:t>
            </a:r>
          </a:p>
        </p:txBody>
      </p:sp>
      <p:sp>
        <p:nvSpPr>
          <p:cNvPr id="19" name="标注: 线形(带边框和强调线) 18">
            <a:extLst>
              <a:ext uri="{FF2B5EF4-FFF2-40B4-BE49-F238E27FC236}">
                <a16:creationId xmlns:a16="http://schemas.microsoft.com/office/drawing/2014/main" id="{6F3DBC9A-C7F1-48B4-AFFD-01A7FEA7BBA2}"/>
              </a:ext>
            </a:extLst>
          </p:cNvPr>
          <p:cNvSpPr/>
          <p:nvPr/>
        </p:nvSpPr>
        <p:spPr>
          <a:xfrm rot="10800000">
            <a:off x="130124" y="2606039"/>
            <a:ext cx="1814236" cy="686031"/>
          </a:xfrm>
          <a:prstGeom prst="accentBorderCallout1">
            <a:avLst>
              <a:gd name="adj1" fmla="val 89220"/>
              <a:gd name="adj2" fmla="val -7716"/>
              <a:gd name="adj3" fmla="val 27844"/>
              <a:gd name="adj4" fmla="val -108088"/>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scene3d>
              <a:camera prst="orthographicFront">
                <a:rot lat="0" lon="0" rev="10800000"/>
              </a:camera>
              <a:lightRig rig="threePt" dir="t"/>
            </a:scene3d>
          </a:bodyPr>
          <a:lstStyle/>
          <a:p>
            <a:pPr algn="ctr"/>
            <a:r>
              <a:rPr lang="zh-CN" altLang="en-US" sz="1350" dirty="0"/>
              <a:t>第九章</a:t>
            </a:r>
          </a:p>
        </p:txBody>
      </p:sp>
      <p:sp>
        <p:nvSpPr>
          <p:cNvPr id="20" name="标注: 线形(带边框和强调线) 19">
            <a:extLst>
              <a:ext uri="{FF2B5EF4-FFF2-40B4-BE49-F238E27FC236}">
                <a16:creationId xmlns:a16="http://schemas.microsoft.com/office/drawing/2014/main" id="{929A6D74-6546-47B2-8774-5DDC60B4A123}"/>
              </a:ext>
            </a:extLst>
          </p:cNvPr>
          <p:cNvSpPr/>
          <p:nvPr/>
        </p:nvSpPr>
        <p:spPr>
          <a:xfrm>
            <a:off x="7092315" y="4131945"/>
            <a:ext cx="1908810" cy="554355"/>
          </a:xfrm>
          <a:prstGeom prst="accentBorderCallout1">
            <a:avLst>
              <a:gd name="adj1" fmla="val 18750"/>
              <a:gd name="adj2" fmla="val -8333"/>
              <a:gd name="adj3" fmla="val 54589"/>
              <a:gd name="adj4" fmla="val -108899"/>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第四章</a:t>
            </a:r>
          </a:p>
        </p:txBody>
      </p:sp>
      <p:sp>
        <p:nvSpPr>
          <p:cNvPr id="21" name="标注: 线形(带边框和强调线) 20">
            <a:extLst>
              <a:ext uri="{FF2B5EF4-FFF2-40B4-BE49-F238E27FC236}">
                <a16:creationId xmlns:a16="http://schemas.microsoft.com/office/drawing/2014/main" id="{94DB74F1-F021-4D6E-BD01-84FF836A06A5}"/>
              </a:ext>
            </a:extLst>
          </p:cNvPr>
          <p:cNvSpPr/>
          <p:nvPr/>
        </p:nvSpPr>
        <p:spPr>
          <a:xfrm rot="10800000">
            <a:off x="68580" y="4056631"/>
            <a:ext cx="1887864" cy="903989"/>
          </a:xfrm>
          <a:prstGeom prst="accentBorderCallout1">
            <a:avLst>
              <a:gd name="adj1" fmla="val 73738"/>
              <a:gd name="adj2" fmla="val -5864"/>
              <a:gd name="adj3" fmla="val 160828"/>
              <a:gd name="adj4" fmla="val -27018"/>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scene3d>
              <a:camera prst="orthographicFront">
                <a:rot lat="0" lon="0" rev="10799999"/>
              </a:camera>
              <a:lightRig rig="threePt" dir="t"/>
            </a:scene3d>
          </a:bodyPr>
          <a:lstStyle/>
          <a:p>
            <a:pPr algn="ctr"/>
            <a:r>
              <a:rPr lang="zh-CN" altLang="en-US" sz="1350" dirty="0"/>
              <a:t>第五章、第六章</a:t>
            </a:r>
            <a:endParaRPr lang="en-US" altLang="zh-CN" sz="1350" dirty="0"/>
          </a:p>
          <a:p>
            <a:pPr algn="ctr"/>
            <a:r>
              <a:rPr lang="zh-CN" altLang="en-US" sz="1350" dirty="0"/>
              <a:t>第七章、第八章</a:t>
            </a:r>
          </a:p>
        </p:txBody>
      </p:sp>
      <p:sp>
        <p:nvSpPr>
          <p:cNvPr id="22" name="标注: 线形(带边框和强调线) 21">
            <a:extLst>
              <a:ext uri="{FF2B5EF4-FFF2-40B4-BE49-F238E27FC236}">
                <a16:creationId xmlns:a16="http://schemas.microsoft.com/office/drawing/2014/main" id="{D686003F-EAEE-46FA-8963-0947443897E6}"/>
              </a:ext>
            </a:extLst>
          </p:cNvPr>
          <p:cNvSpPr/>
          <p:nvPr/>
        </p:nvSpPr>
        <p:spPr>
          <a:xfrm>
            <a:off x="7092315" y="5097045"/>
            <a:ext cx="1908810" cy="554355"/>
          </a:xfrm>
          <a:prstGeom prst="accentBorderCallout1">
            <a:avLst>
              <a:gd name="adj1" fmla="val 18750"/>
              <a:gd name="adj2" fmla="val -8333"/>
              <a:gd name="adj3" fmla="val 54589"/>
              <a:gd name="adj4" fmla="val -108899"/>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zh-CN" altLang="en-US" sz="1350" dirty="0"/>
              <a:t>第一章</a:t>
            </a:r>
            <a:endParaRPr lang="en-US" altLang="zh-CN" sz="1350" dirty="0"/>
          </a:p>
          <a:p>
            <a:pPr algn="ctr"/>
            <a:r>
              <a:rPr lang="zh-CN" altLang="en-US" sz="1350" dirty="0"/>
              <a:t>（可参考机器人机构学）</a:t>
            </a:r>
          </a:p>
        </p:txBody>
      </p:sp>
      <p:sp>
        <p:nvSpPr>
          <p:cNvPr id="23" name="Rectangle 4">
            <a:extLst>
              <a:ext uri="{FF2B5EF4-FFF2-40B4-BE49-F238E27FC236}">
                <a16:creationId xmlns:a16="http://schemas.microsoft.com/office/drawing/2014/main" id="{00D4282F-BDBF-4827-BAB5-4C301B359E40}"/>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1.4 </a:t>
            </a:r>
            <a:r>
              <a:rPr lang="zh-CN" altLang="en-US" i="1" dirty="0">
                <a:latin typeface="宋体" charset="-122"/>
                <a:ea typeface="宋体" charset="-122"/>
              </a:rPr>
              <a:t>内容与考核</a:t>
            </a:r>
            <a:endParaRPr kumimoji="0" lang="zh-CN" altLang="en-US" i="1" dirty="0">
              <a:latin typeface="宋体" charset="-122"/>
              <a:ea typeface="宋体" charset="-122"/>
            </a:endParaRPr>
          </a:p>
        </p:txBody>
      </p:sp>
      <p:sp>
        <p:nvSpPr>
          <p:cNvPr id="2" name="灯片编号占位符 1">
            <a:extLst>
              <a:ext uri="{FF2B5EF4-FFF2-40B4-BE49-F238E27FC236}">
                <a16:creationId xmlns:a16="http://schemas.microsoft.com/office/drawing/2014/main" id="{6D112AB6-AA22-4392-886A-3B5618F5EF7A}"/>
              </a:ext>
            </a:extLst>
          </p:cNvPr>
          <p:cNvSpPr>
            <a:spLocks noGrp="1"/>
          </p:cNvSpPr>
          <p:nvPr>
            <p:ph type="sldNum" sz="quarter" idx="12"/>
          </p:nvPr>
        </p:nvSpPr>
        <p:spPr/>
        <p:txBody>
          <a:bodyPr/>
          <a:lstStyle/>
          <a:p>
            <a:fld id="{A379167F-0E9D-4B64-BC75-927482D095DB}" type="slidenum">
              <a:rPr lang="zh-CN" altLang="en-US" smtClean="0"/>
              <a:t>80</a:t>
            </a:fld>
            <a:endParaRPr lang="zh-CN" altLang="en-US"/>
          </a:p>
        </p:txBody>
      </p:sp>
      <p:sp>
        <p:nvSpPr>
          <p:cNvPr id="25" name="箭头: 下 24">
            <a:extLst>
              <a:ext uri="{FF2B5EF4-FFF2-40B4-BE49-F238E27FC236}">
                <a16:creationId xmlns:a16="http://schemas.microsoft.com/office/drawing/2014/main" id="{F5EF54D8-C293-4327-B75A-083EFB834FE4}"/>
              </a:ext>
            </a:extLst>
          </p:cNvPr>
          <p:cNvSpPr/>
          <p:nvPr/>
        </p:nvSpPr>
        <p:spPr>
          <a:xfrm>
            <a:off x="4355976" y="4771147"/>
            <a:ext cx="216024" cy="3327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23696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课程考核</a:t>
            </a:r>
          </a:p>
        </p:txBody>
      </p:sp>
      <p:sp>
        <p:nvSpPr>
          <p:cNvPr id="3" name="矩形 2"/>
          <p:cNvSpPr/>
          <p:nvPr/>
        </p:nvSpPr>
        <p:spPr>
          <a:xfrm>
            <a:off x="1187624" y="1916832"/>
            <a:ext cx="5670376" cy="4893647"/>
          </a:xfrm>
          <a:prstGeom prst="rect">
            <a:avLst/>
          </a:prstGeom>
        </p:spPr>
        <p:txBody>
          <a:bodyPr wrap="square">
            <a:spAutoFit/>
          </a:bodyPr>
          <a:lstStyle/>
          <a:p>
            <a:pPr marL="342900" indent="-342900">
              <a:buFont typeface="Wingdings" panose="05000000000000000000" pitchFamily="2" charset="2"/>
              <a:buChar char="n"/>
            </a:pPr>
            <a:r>
              <a:rPr lang="zh-CN" altLang="zh-CN" sz="2400" dirty="0"/>
              <a:t>最后一次课交“课程设计”作业</a:t>
            </a:r>
            <a:r>
              <a:rPr lang="zh-CN" altLang="en-US" sz="2400" dirty="0"/>
              <a:t>（</a:t>
            </a:r>
            <a:r>
              <a:rPr lang="zh-CN" altLang="en-US" sz="2400" dirty="0">
                <a:solidFill>
                  <a:srgbClr val="FF0000"/>
                </a:solidFill>
              </a:rPr>
              <a:t>截止到</a:t>
            </a:r>
            <a:r>
              <a:rPr lang="en-US" altLang="zh-CN" sz="2400" dirty="0">
                <a:solidFill>
                  <a:srgbClr val="FF0000"/>
                </a:solidFill>
              </a:rPr>
              <a:t>12</a:t>
            </a:r>
            <a:r>
              <a:rPr lang="zh-CN" altLang="en-US" sz="2400" dirty="0">
                <a:solidFill>
                  <a:srgbClr val="FF0000"/>
                </a:solidFill>
              </a:rPr>
              <a:t>月</a:t>
            </a:r>
            <a:r>
              <a:rPr lang="en-US" altLang="zh-CN" sz="2400" dirty="0">
                <a:solidFill>
                  <a:srgbClr val="FF0000"/>
                </a:solidFill>
              </a:rPr>
              <a:t>24</a:t>
            </a:r>
            <a:r>
              <a:rPr lang="zh-CN" altLang="en-US" sz="2400" dirty="0">
                <a:solidFill>
                  <a:srgbClr val="FF0000"/>
                </a:solidFill>
              </a:rPr>
              <a:t>日打印版本</a:t>
            </a:r>
            <a:r>
              <a:rPr lang="zh-CN" altLang="en-US" sz="2400" dirty="0"/>
              <a:t>）</a:t>
            </a:r>
            <a:endParaRPr lang="zh-CN" altLang="zh-CN" sz="2400" dirty="0"/>
          </a:p>
          <a:p>
            <a:pPr marL="342900" indent="-342900">
              <a:buFont typeface="Wingdings" panose="05000000000000000000" pitchFamily="2" charset="2"/>
              <a:buChar char="n"/>
            </a:pPr>
            <a:r>
              <a:rPr lang="zh-CN" altLang="zh-CN" sz="2400" dirty="0"/>
              <a:t>题目“</a:t>
            </a:r>
            <a:r>
              <a:rPr lang="en-US" altLang="zh-CN" sz="2400" dirty="0"/>
              <a:t>XX</a:t>
            </a:r>
            <a:r>
              <a:rPr lang="zh-CN" altLang="zh-CN" sz="2400" dirty="0"/>
              <a:t>系统（模块）设计”</a:t>
            </a:r>
          </a:p>
          <a:p>
            <a:pPr marL="342900" indent="-342900">
              <a:buFont typeface="Wingdings" panose="05000000000000000000" pitchFamily="2" charset="2"/>
              <a:buChar char="n"/>
            </a:pPr>
            <a:r>
              <a:rPr lang="zh-CN" altLang="en-US" sz="2400" dirty="0"/>
              <a:t>要求：</a:t>
            </a:r>
            <a:r>
              <a:rPr lang="zh-CN" altLang="zh-CN" sz="2400" dirty="0"/>
              <a:t>总字数不少于</a:t>
            </a:r>
            <a:r>
              <a:rPr lang="en-US" altLang="zh-CN" sz="2400" dirty="0"/>
              <a:t>2000</a:t>
            </a:r>
            <a:r>
              <a:rPr lang="zh-CN" altLang="zh-CN" sz="2400" dirty="0"/>
              <a:t>字</a:t>
            </a:r>
            <a:r>
              <a:rPr lang="zh-CN" altLang="en-US" sz="2400" dirty="0"/>
              <a:t>；设计内容：硬件、软件或者算法皆可。</a:t>
            </a:r>
            <a:endParaRPr lang="en-US" altLang="zh-CN" sz="2400" dirty="0"/>
          </a:p>
          <a:p>
            <a:pPr marL="342900" indent="-342900">
              <a:buFont typeface="Wingdings" panose="05000000000000000000" pitchFamily="2" charset="2"/>
              <a:buChar char="n"/>
            </a:pPr>
            <a:r>
              <a:rPr lang="zh-CN" altLang="zh-CN" sz="2400" dirty="0"/>
              <a:t>提纲：</a:t>
            </a:r>
            <a:endParaRPr lang="en-US" altLang="zh-CN" sz="2400" dirty="0"/>
          </a:p>
          <a:p>
            <a:pPr marL="800100" lvl="1" indent="-342900">
              <a:buFont typeface="Arial" pitchFamily="34" charset="0"/>
              <a:buChar char="•"/>
            </a:pPr>
            <a:r>
              <a:rPr lang="zh-CN" altLang="zh-CN" sz="2400" dirty="0"/>
              <a:t>设计目的</a:t>
            </a:r>
          </a:p>
          <a:p>
            <a:pPr marL="800100" lvl="1" indent="-342900">
              <a:buFont typeface="Arial" pitchFamily="34" charset="0"/>
              <a:buChar char="•"/>
            </a:pPr>
            <a:r>
              <a:rPr lang="zh-CN" altLang="zh-CN" sz="2400" dirty="0"/>
              <a:t>需求分析</a:t>
            </a:r>
            <a:r>
              <a:rPr lang="zh-CN" altLang="en-US" sz="2400" dirty="0"/>
              <a:t>（技术现状）</a:t>
            </a:r>
            <a:endParaRPr lang="zh-CN" altLang="zh-CN" sz="2400" dirty="0"/>
          </a:p>
          <a:p>
            <a:pPr marL="800100" lvl="1" indent="-342900">
              <a:buFont typeface="Arial" pitchFamily="34" charset="0"/>
              <a:buChar char="•"/>
            </a:pPr>
            <a:r>
              <a:rPr lang="zh-CN" altLang="en-US" sz="2400" dirty="0"/>
              <a:t>技术</a:t>
            </a:r>
            <a:r>
              <a:rPr lang="zh-CN" altLang="zh-CN" sz="2400" dirty="0"/>
              <a:t>方案（技术路线）</a:t>
            </a:r>
          </a:p>
          <a:p>
            <a:pPr marL="800100" lvl="1" indent="-342900">
              <a:buFont typeface="Arial" pitchFamily="34" charset="0"/>
              <a:buChar char="•"/>
            </a:pPr>
            <a:r>
              <a:rPr lang="zh-CN" altLang="en-US" sz="2400" dirty="0"/>
              <a:t>测试</a:t>
            </a:r>
            <a:r>
              <a:rPr lang="zh-CN" altLang="zh-CN" sz="2400" dirty="0"/>
              <a:t>（仿真）结果</a:t>
            </a:r>
          </a:p>
          <a:p>
            <a:pPr marL="800100" lvl="1" indent="-342900">
              <a:buFont typeface="Arial" pitchFamily="34" charset="0"/>
              <a:buChar char="•"/>
            </a:pPr>
            <a:r>
              <a:rPr lang="zh-CN" altLang="zh-CN" sz="2400" dirty="0"/>
              <a:t>结论</a:t>
            </a:r>
            <a:endParaRPr lang="en-US" altLang="zh-CN" sz="2400" dirty="0"/>
          </a:p>
          <a:p>
            <a:pPr marL="342900" indent="-342900">
              <a:buFont typeface="Wingdings" panose="05000000000000000000" pitchFamily="2" charset="2"/>
              <a:buChar char="n"/>
            </a:pPr>
            <a:endParaRPr lang="zh-CN" altLang="zh-CN" sz="2400" dirty="0"/>
          </a:p>
          <a:p>
            <a:pPr marL="342900" lvl="0" indent="-342900">
              <a:buFont typeface="Arial" pitchFamily="34" charset="0"/>
              <a:buChar char="•"/>
            </a:pPr>
            <a:endParaRPr lang="zh-CN" altLang="zh-CN" sz="2400" dirty="0"/>
          </a:p>
        </p:txBody>
      </p:sp>
      <p:sp>
        <p:nvSpPr>
          <p:cNvPr id="4" name="Rectangle 4">
            <a:extLst>
              <a:ext uri="{FF2B5EF4-FFF2-40B4-BE49-F238E27FC236}">
                <a16:creationId xmlns:a16="http://schemas.microsoft.com/office/drawing/2014/main" id="{66FEAAF4-37B3-41A9-A8E7-DDAA7C02474C}"/>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1.4 </a:t>
            </a:r>
            <a:r>
              <a:rPr lang="zh-CN" altLang="en-US" i="1" dirty="0">
                <a:latin typeface="宋体" charset="-122"/>
                <a:ea typeface="宋体" charset="-122"/>
              </a:rPr>
              <a:t>内容与考核</a:t>
            </a:r>
            <a:endParaRPr kumimoji="0" lang="zh-CN" altLang="en-US" i="1" dirty="0">
              <a:latin typeface="宋体" charset="-122"/>
              <a:ea typeface="宋体" charset="-122"/>
            </a:endParaRPr>
          </a:p>
        </p:txBody>
      </p:sp>
      <p:sp>
        <p:nvSpPr>
          <p:cNvPr id="5" name="灯片编号占位符 4">
            <a:extLst>
              <a:ext uri="{FF2B5EF4-FFF2-40B4-BE49-F238E27FC236}">
                <a16:creationId xmlns:a16="http://schemas.microsoft.com/office/drawing/2014/main" id="{532D6A9A-6692-42F6-8F00-1DC20787DC93}"/>
              </a:ext>
            </a:extLst>
          </p:cNvPr>
          <p:cNvSpPr>
            <a:spLocks noGrp="1"/>
          </p:cNvSpPr>
          <p:nvPr>
            <p:ph type="sldNum" sz="quarter" idx="12"/>
          </p:nvPr>
        </p:nvSpPr>
        <p:spPr/>
        <p:txBody>
          <a:bodyPr/>
          <a:lstStyle/>
          <a:p>
            <a:fld id="{A379167F-0E9D-4B64-BC75-927482D095DB}" type="slidenum">
              <a:rPr lang="zh-CN" altLang="en-US" smtClean="0"/>
              <a:t>81</a:t>
            </a:fld>
            <a:endParaRPr lang="zh-CN" altLang="en-US"/>
          </a:p>
        </p:txBody>
      </p:sp>
    </p:spTree>
    <p:extLst>
      <p:ext uri="{BB962C8B-B14F-4D97-AF65-F5344CB8AC3E}">
        <p14:creationId xmlns:p14="http://schemas.microsoft.com/office/powerpoint/2010/main" val="30138197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 题</a:t>
            </a:r>
          </a:p>
        </p:txBody>
      </p:sp>
      <p:sp>
        <p:nvSpPr>
          <p:cNvPr id="3" name="内容占位符 2">
            <a:extLst>
              <a:ext uri="{FF2B5EF4-FFF2-40B4-BE49-F238E27FC236}">
                <a16:creationId xmlns:a16="http://schemas.microsoft.com/office/drawing/2014/main" id="{4D965531-668C-4A3F-AD86-07FEA65BB730}"/>
              </a:ext>
            </a:extLst>
          </p:cNvPr>
          <p:cNvSpPr>
            <a:spLocks noGrp="1"/>
          </p:cNvSpPr>
          <p:nvPr>
            <p:ph idx="1"/>
          </p:nvPr>
        </p:nvSpPr>
        <p:spPr/>
        <p:txBody>
          <a:bodyPr/>
          <a:lstStyle/>
          <a:p>
            <a:r>
              <a:rPr lang="zh-CN" altLang="en-US" dirty="0"/>
              <a:t>什么是机器人？</a:t>
            </a:r>
            <a:endParaRPr lang="en-US" altLang="zh-CN" dirty="0"/>
          </a:p>
          <a:p>
            <a:r>
              <a:rPr lang="zh-CN" altLang="en-US" dirty="0"/>
              <a:t>机器人如何分类？</a:t>
            </a:r>
            <a:endParaRPr lang="en-US" altLang="zh-CN" dirty="0"/>
          </a:p>
          <a:p>
            <a:r>
              <a:rPr lang="zh-CN" altLang="en-US" dirty="0"/>
              <a:t>机器人的发展趋势是什么？</a:t>
            </a:r>
            <a:endParaRPr lang="en-US" altLang="zh-CN" dirty="0"/>
          </a:p>
          <a:p>
            <a:r>
              <a:rPr lang="zh-CN" altLang="en-US" dirty="0"/>
              <a:t>机器人系统一般要包括哪几部分？</a:t>
            </a:r>
            <a:endParaRPr lang="en-US" altLang="zh-CN" dirty="0"/>
          </a:p>
          <a:p>
            <a:r>
              <a:rPr lang="zh-CN" altLang="en-US" dirty="0"/>
              <a:t>机器人编程语言有哪些功能？</a:t>
            </a:r>
          </a:p>
        </p:txBody>
      </p:sp>
      <p:sp>
        <p:nvSpPr>
          <p:cNvPr id="4" name="灯片编号占位符 3">
            <a:extLst>
              <a:ext uri="{FF2B5EF4-FFF2-40B4-BE49-F238E27FC236}">
                <a16:creationId xmlns:a16="http://schemas.microsoft.com/office/drawing/2014/main" id="{33224AF4-AD2C-4504-8809-C07124349E5C}"/>
              </a:ext>
            </a:extLst>
          </p:cNvPr>
          <p:cNvSpPr>
            <a:spLocks noGrp="1"/>
          </p:cNvSpPr>
          <p:nvPr>
            <p:ph type="sldNum" sz="quarter" idx="12"/>
          </p:nvPr>
        </p:nvSpPr>
        <p:spPr/>
        <p:txBody>
          <a:bodyPr/>
          <a:lstStyle/>
          <a:p>
            <a:fld id="{A379167F-0E9D-4B64-BC75-927482D095DB}" type="slidenum">
              <a:rPr lang="zh-CN" altLang="en-US" smtClean="0"/>
              <a:t>82</a:t>
            </a:fld>
            <a:endParaRPr lang="zh-CN" altLang="en-US"/>
          </a:p>
        </p:txBody>
      </p:sp>
    </p:spTree>
    <p:extLst>
      <p:ext uri="{BB962C8B-B14F-4D97-AF65-F5344CB8AC3E}">
        <p14:creationId xmlns:p14="http://schemas.microsoft.com/office/powerpoint/2010/main" val="8819287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参考文献</a:t>
            </a:r>
          </a:p>
        </p:txBody>
      </p:sp>
      <p:sp>
        <p:nvSpPr>
          <p:cNvPr id="3" name="文本框 2">
            <a:extLst>
              <a:ext uri="{FF2B5EF4-FFF2-40B4-BE49-F238E27FC236}">
                <a16:creationId xmlns:a16="http://schemas.microsoft.com/office/drawing/2014/main" id="{1ECBD482-3404-4CE1-BB23-95212B4D04F0}"/>
              </a:ext>
            </a:extLst>
          </p:cNvPr>
          <p:cNvSpPr txBox="1"/>
          <p:nvPr/>
        </p:nvSpPr>
        <p:spPr>
          <a:xfrm>
            <a:off x="899592" y="1556792"/>
            <a:ext cx="7704856" cy="3539430"/>
          </a:xfrm>
          <a:prstGeom prst="rect">
            <a:avLst/>
          </a:prstGeom>
          <a:noFill/>
        </p:spPr>
        <p:txBody>
          <a:bodyPr wrap="square" rtlCol="0">
            <a:spAutoFit/>
          </a:bodyPr>
          <a:lstStyle/>
          <a:p>
            <a:pPr marL="342900" lvl="0" indent="-342900">
              <a:buFont typeface="+mj-lt"/>
              <a:buAutoNum type="arabicPeriod"/>
            </a:pPr>
            <a:r>
              <a:rPr lang="zh-CN" altLang="zh-CN" sz="2800" dirty="0"/>
              <a:t>布鲁诺西西利亚诺，欧莎玛</a:t>
            </a:r>
            <a:r>
              <a:rPr lang="en-US" altLang="zh-CN" sz="2800" dirty="0"/>
              <a:t>·</a:t>
            </a:r>
            <a:r>
              <a:rPr lang="zh-CN" altLang="zh-CN" sz="2800" dirty="0"/>
              <a:t>哈提卜编，《机器人手册》翻译委员会译</a:t>
            </a:r>
            <a:r>
              <a:rPr lang="en-US" altLang="zh-CN" sz="2800" dirty="0"/>
              <a:t>. </a:t>
            </a:r>
            <a:r>
              <a:rPr lang="zh-CN" altLang="zh-CN" sz="2800" dirty="0"/>
              <a:t>机器人手册</a:t>
            </a:r>
            <a:r>
              <a:rPr lang="en-US" altLang="zh-CN" sz="2800" dirty="0"/>
              <a:t>. </a:t>
            </a:r>
            <a:r>
              <a:rPr lang="zh-CN" altLang="zh-CN" sz="2800" dirty="0"/>
              <a:t>北京机械工业出版社，</a:t>
            </a:r>
            <a:r>
              <a:rPr lang="en-US" altLang="zh-CN" sz="2800" dirty="0"/>
              <a:t>2012</a:t>
            </a:r>
            <a:endParaRPr lang="zh-CN" altLang="zh-CN" sz="2800" dirty="0"/>
          </a:p>
          <a:p>
            <a:pPr marL="342900" lvl="0" indent="-342900">
              <a:buFont typeface="+mj-lt"/>
              <a:buAutoNum type="arabicPeriod"/>
            </a:pPr>
            <a:r>
              <a:rPr lang="en-US" altLang="zh-CN" sz="2800" dirty="0"/>
              <a:t>Bruno </a:t>
            </a:r>
            <a:r>
              <a:rPr lang="en-US" altLang="zh-CN" sz="2800" dirty="0" err="1"/>
              <a:t>Siciliano</a:t>
            </a:r>
            <a:r>
              <a:rPr lang="en-US" altLang="zh-CN" sz="2800" dirty="0"/>
              <a:t>, </a:t>
            </a:r>
            <a:r>
              <a:rPr lang="en-US" altLang="zh-CN" sz="2800" dirty="0" err="1"/>
              <a:t>Oussama</a:t>
            </a:r>
            <a:r>
              <a:rPr lang="en-US" altLang="zh-CN" sz="2800" dirty="0"/>
              <a:t> Khatib.  Springer Handbook of Robotics.  </a:t>
            </a:r>
            <a:r>
              <a:rPr lang="en-US" altLang="zh-CN" sz="2800" dirty="0" err="1"/>
              <a:t>Speringer</a:t>
            </a:r>
            <a:r>
              <a:rPr lang="en-US" altLang="zh-CN" sz="2800" dirty="0"/>
              <a:t>-Verlag, 2016</a:t>
            </a:r>
            <a:endParaRPr lang="zh-CN" altLang="zh-CN" sz="2800" dirty="0"/>
          </a:p>
          <a:p>
            <a:pPr marL="342900" indent="-342900">
              <a:buFont typeface="+mj-lt"/>
              <a:buAutoNum type="arabicPeriod"/>
            </a:pPr>
            <a:r>
              <a:rPr lang="zh-CN" altLang="zh-CN" sz="2800" dirty="0"/>
              <a:t>谭民，徐德，侯增广等</a:t>
            </a:r>
            <a:r>
              <a:rPr lang="en-US" altLang="zh-CN" sz="2800" dirty="0"/>
              <a:t>. </a:t>
            </a:r>
            <a:r>
              <a:rPr lang="zh-CN" altLang="zh-CN" sz="2800" dirty="0"/>
              <a:t>先进机器人控制</a:t>
            </a:r>
            <a:r>
              <a:rPr lang="en-US" altLang="zh-CN" sz="2800" dirty="0"/>
              <a:t>.  </a:t>
            </a:r>
            <a:r>
              <a:rPr lang="zh-CN" altLang="zh-CN" sz="2800" dirty="0"/>
              <a:t>高等教育出版社，</a:t>
            </a:r>
            <a:r>
              <a:rPr lang="en-US" altLang="zh-CN" sz="2800" dirty="0"/>
              <a:t>2007.</a:t>
            </a:r>
          </a:p>
          <a:p>
            <a:pPr marL="342900" indent="-342900">
              <a:buFont typeface="+mj-lt"/>
              <a:buAutoNum type="arabicPeriod"/>
            </a:pPr>
            <a:endParaRPr lang="zh-CN" altLang="en-US" sz="2800" dirty="0"/>
          </a:p>
        </p:txBody>
      </p:sp>
      <p:sp>
        <p:nvSpPr>
          <p:cNvPr id="4" name="灯片编号占位符 3">
            <a:extLst>
              <a:ext uri="{FF2B5EF4-FFF2-40B4-BE49-F238E27FC236}">
                <a16:creationId xmlns:a16="http://schemas.microsoft.com/office/drawing/2014/main" id="{AF22E110-C9E8-4173-B9D6-224305EE282C}"/>
              </a:ext>
            </a:extLst>
          </p:cNvPr>
          <p:cNvSpPr>
            <a:spLocks noGrp="1"/>
          </p:cNvSpPr>
          <p:nvPr>
            <p:ph type="sldNum" sz="quarter" idx="12"/>
          </p:nvPr>
        </p:nvSpPr>
        <p:spPr/>
        <p:txBody>
          <a:bodyPr/>
          <a:lstStyle/>
          <a:p>
            <a:fld id="{A379167F-0E9D-4B64-BC75-927482D095DB}" type="slidenum">
              <a:rPr lang="zh-CN" altLang="en-US" smtClean="0"/>
              <a:t>83</a:t>
            </a:fld>
            <a:endParaRPr lang="zh-CN" altLang="en-US"/>
          </a:p>
        </p:txBody>
      </p:sp>
    </p:spTree>
    <p:extLst>
      <p:ext uri="{BB962C8B-B14F-4D97-AF65-F5344CB8AC3E}">
        <p14:creationId xmlns:p14="http://schemas.microsoft.com/office/powerpoint/2010/main" val="634991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466448"/>
            <a:ext cx="8229600" cy="1143000"/>
          </a:xfrm>
        </p:spPr>
        <p:txBody>
          <a:bodyPr>
            <a:normAutofit fontScale="90000"/>
          </a:bodyPr>
          <a:lstStyle/>
          <a:p>
            <a:r>
              <a:rPr lang="en-US" altLang="zh-CN" dirty="0"/>
              <a:t> </a:t>
            </a:r>
            <a:r>
              <a:rPr lang="zh-CN" altLang="zh-CN" dirty="0"/>
              <a:t>机器人分类</a:t>
            </a:r>
            <a:r>
              <a:rPr lang="zh-CN" altLang="en-US" dirty="0"/>
              <a:t>方法</a:t>
            </a:r>
            <a:br>
              <a:rPr lang="zh-CN" altLang="zh-CN" dirty="0"/>
            </a:br>
            <a:endParaRPr lang="zh-CN" altLang="en-US" dirty="0"/>
          </a:p>
        </p:txBody>
      </p:sp>
      <p:sp>
        <p:nvSpPr>
          <p:cNvPr id="3" name="Rectangle 3"/>
          <p:cNvSpPr txBox="1">
            <a:spLocks noChangeArrowheads="1"/>
          </p:cNvSpPr>
          <p:nvPr/>
        </p:nvSpPr>
        <p:spPr>
          <a:xfrm>
            <a:off x="609600" y="1609448"/>
            <a:ext cx="7848600" cy="469927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2400" b="1" dirty="0"/>
              <a:t>经过几十年的发展，机器人的技术水平不断提高，应用范围越来越广，从早期的焊接、装配等工业应用，逐步向军事、空间、水下、农业、建筑、服务和娱乐等领域不断扩展，结构形式也多种多样。因此，机器人的分类也出现了多种方法、多种标准。</a:t>
            </a:r>
            <a:endParaRPr kumimoji="1" lang="en-US" altLang="zh-CN" sz="2400" b="1" dirty="0"/>
          </a:p>
          <a:p>
            <a:r>
              <a:rPr kumimoji="1" lang="zh-CN" altLang="en-US" sz="2400" b="1" dirty="0"/>
              <a:t>国际上没有制定统一的标准。</a:t>
            </a:r>
          </a:p>
        </p:txBody>
      </p:sp>
      <p:sp>
        <p:nvSpPr>
          <p:cNvPr id="4" name="Rectangle 4">
            <a:extLst>
              <a:ext uri="{FF2B5EF4-FFF2-40B4-BE49-F238E27FC236}">
                <a16:creationId xmlns:a16="http://schemas.microsoft.com/office/drawing/2014/main" id="{5CB2DF17-AD55-4379-A06E-0B3330FA8962}"/>
              </a:ext>
            </a:extLst>
          </p:cNvPr>
          <p:cNvSpPr>
            <a:spLocks noChangeArrowheads="1"/>
          </p:cNvSpPr>
          <p:nvPr/>
        </p:nvSpPr>
        <p:spPr bwMode="auto">
          <a:xfrm>
            <a:off x="228600" y="304800"/>
            <a:ext cx="26872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en-US" altLang="zh-CN" i="1" dirty="0">
                <a:latin typeface="宋体" charset="-122"/>
                <a:ea typeface="宋体" charset="-122"/>
              </a:rPr>
              <a:t>1.2</a:t>
            </a:r>
            <a:r>
              <a:rPr lang="zh-CN" altLang="en-US" i="1" dirty="0">
                <a:latin typeface="宋体" charset="-122"/>
                <a:ea typeface="宋体" charset="-122"/>
              </a:rPr>
              <a:t> 分类及组成</a:t>
            </a:r>
            <a:endParaRPr kumimoji="0" lang="zh-CN" altLang="en-US" i="1" dirty="0">
              <a:latin typeface="宋体" charset="-122"/>
              <a:ea typeface="宋体" charset="-122"/>
            </a:endParaRPr>
          </a:p>
        </p:txBody>
      </p:sp>
      <p:sp>
        <p:nvSpPr>
          <p:cNvPr id="5" name="矩形 4">
            <a:extLst>
              <a:ext uri="{FF2B5EF4-FFF2-40B4-BE49-F238E27FC236}">
                <a16:creationId xmlns:a16="http://schemas.microsoft.com/office/drawing/2014/main" id="{06E8F9EB-F727-4799-B6AA-39F2DECB1885}"/>
              </a:ext>
            </a:extLst>
          </p:cNvPr>
          <p:cNvSpPr/>
          <p:nvPr/>
        </p:nvSpPr>
        <p:spPr>
          <a:xfrm>
            <a:off x="1115616" y="4148134"/>
            <a:ext cx="6950376" cy="2160591"/>
          </a:xfrm>
          <a:prstGeom prst="rect">
            <a:avLst/>
          </a:prstGeom>
        </p:spPr>
        <p:txBody>
          <a:bodyPr wrap="square">
            <a:spAutoFit/>
          </a:bodyPr>
          <a:lstStyle/>
          <a:p>
            <a:pPr marL="469900" indent="-469900">
              <a:lnSpc>
                <a:spcPct val="160000"/>
              </a:lnSpc>
              <a:buFont typeface="Wingdings" panose="05000000000000000000" pitchFamily="2" charset="2"/>
              <a:buChar char="u"/>
            </a:pPr>
            <a:r>
              <a:rPr lang="zh-CN" altLang="en-US" sz="2800" dirty="0">
                <a:latin typeface="隶书" panose="02010509060101010101" pitchFamily="49" charset="-122"/>
                <a:ea typeface="隶书" panose="02010509060101010101" pitchFamily="49" charset="-122"/>
              </a:rPr>
              <a:t>按机器人的机构特征来分（工业机器人）</a:t>
            </a:r>
          </a:p>
          <a:p>
            <a:pPr marL="469900" indent="-469900">
              <a:lnSpc>
                <a:spcPct val="160000"/>
              </a:lnSpc>
              <a:buFont typeface="Wingdings" panose="05000000000000000000" pitchFamily="2" charset="2"/>
              <a:buChar char="u"/>
            </a:pPr>
            <a:r>
              <a:rPr lang="zh-CN" altLang="en-US" sz="2800" dirty="0">
                <a:latin typeface="隶书" panose="02010509060101010101" pitchFamily="49" charset="-122"/>
                <a:ea typeface="隶书" panose="02010509060101010101" pitchFamily="49" charset="-122"/>
              </a:rPr>
              <a:t>按机器人智能水平来分  （工业机器人）</a:t>
            </a:r>
          </a:p>
          <a:p>
            <a:pPr marL="469900" indent="-469900">
              <a:lnSpc>
                <a:spcPct val="160000"/>
              </a:lnSpc>
              <a:buFont typeface="Wingdings" panose="05000000000000000000" pitchFamily="2" charset="2"/>
              <a:buChar char="u"/>
            </a:pPr>
            <a:r>
              <a:rPr lang="zh-CN" altLang="en-US" sz="2800" dirty="0">
                <a:latin typeface="隶书" panose="02010509060101010101" pitchFamily="49" charset="-122"/>
                <a:ea typeface="隶书" panose="02010509060101010101" pitchFamily="49" charset="-122"/>
              </a:rPr>
              <a:t>按照机器人的应用环境来分</a:t>
            </a:r>
          </a:p>
        </p:txBody>
      </p:sp>
      <p:sp>
        <p:nvSpPr>
          <p:cNvPr id="6" name="灯片编号占位符 5">
            <a:extLst>
              <a:ext uri="{FF2B5EF4-FFF2-40B4-BE49-F238E27FC236}">
                <a16:creationId xmlns:a16="http://schemas.microsoft.com/office/drawing/2014/main" id="{0404A001-2AAC-447E-B112-5C35DF6B14F7}"/>
              </a:ext>
            </a:extLst>
          </p:cNvPr>
          <p:cNvSpPr>
            <a:spLocks noGrp="1"/>
          </p:cNvSpPr>
          <p:nvPr>
            <p:ph type="sldNum" sz="quarter" idx="12"/>
          </p:nvPr>
        </p:nvSpPr>
        <p:spPr/>
        <p:txBody>
          <a:bodyPr/>
          <a:lstStyle/>
          <a:p>
            <a:fld id="{A379167F-0E9D-4B64-BC75-927482D095DB}" type="slidenum">
              <a:rPr lang="zh-CN" altLang="en-US" smtClean="0"/>
              <a:t>9</a:t>
            </a:fld>
            <a:endParaRPr lang="zh-CN" altLang="en-US"/>
          </a:p>
        </p:txBody>
      </p:sp>
    </p:spTree>
    <p:extLst>
      <p:ext uri="{BB962C8B-B14F-4D97-AF65-F5344CB8AC3E}">
        <p14:creationId xmlns:p14="http://schemas.microsoft.com/office/powerpoint/2010/main" val="301845599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26886</TotalTime>
  <Words>5075</Words>
  <Application>Microsoft Office PowerPoint</Application>
  <PresentationFormat>全屏显示(4:3)</PresentationFormat>
  <Paragraphs>701</Paragraphs>
  <Slides>83</Slides>
  <Notes>13</Notes>
  <HiddenSlides>0</HiddenSlides>
  <MMClips>2</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83</vt:i4>
      </vt:variant>
    </vt:vector>
  </HeadingPairs>
  <TitlesOfParts>
    <vt:vector size="99" baseType="lpstr">
      <vt:lpstr>Arial Unicode MS</vt:lpstr>
      <vt:lpstr>等线</vt:lpstr>
      <vt:lpstr>黑体</vt:lpstr>
      <vt:lpstr>隶书</vt:lpstr>
      <vt:lpstr>宋体</vt:lpstr>
      <vt:lpstr>Microsoft YaHei</vt:lpstr>
      <vt:lpstr>Arial</vt:lpstr>
      <vt:lpstr>Arial</vt:lpstr>
      <vt:lpstr>Calibri</vt:lpstr>
      <vt:lpstr>Tahoma</vt:lpstr>
      <vt:lpstr>Times New Roman</vt:lpstr>
      <vt:lpstr>Verdana</vt:lpstr>
      <vt:lpstr>Wingdings</vt:lpstr>
      <vt:lpstr>Office 主题​​</vt:lpstr>
      <vt:lpstr>Visio</vt:lpstr>
      <vt:lpstr>Photo Editor 照片</vt:lpstr>
      <vt:lpstr>第一章 机器人系统概述</vt:lpstr>
      <vt:lpstr>本章内容</vt:lpstr>
      <vt:lpstr>PowerPoint 演示文稿</vt:lpstr>
      <vt:lpstr>“机器人（robot）”一词的起源</vt:lpstr>
      <vt:lpstr>第一台工业机器人</vt:lpstr>
      <vt:lpstr>第一条机器人生产线</vt:lpstr>
      <vt:lpstr>PowerPoint 演示文稿</vt:lpstr>
      <vt:lpstr>机器人系统组成</vt:lpstr>
      <vt:lpstr> 机器人分类方法 </vt:lpstr>
      <vt:lpstr>PowerPoint 演示文稿</vt:lpstr>
      <vt:lpstr>PowerPoint 演示文稿</vt:lpstr>
      <vt:lpstr>串联机构机器人</vt:lpstr>
      <vt:lpstr>并联机构机器人</vt:lpstr>
      <vt:lpstr> 并联机构机器人的应用</vt:lpstr>
      <vt:lpstr> 并联机构机器人的应用</vt:lpstr>
      <vt:lpstr> 混联机构机器人的应用</vt:lpstr>
      <vt:lpstr>PowerPoint 演示文稿</vt:lpstr>
      <vt:lpstr> 机器人的智能水平</vt:lpstr>
      <vt:lpstr>示教再现机器人特点</vt:lpstr>
      <vt:lpstr>PowerPoint 演示文稿</vt:lpstr>
      <vt:lpstr>示教器按键</vt:lpstr>
      <vt:lpstr>示教器按键</vt:lpstr>
      <vt:lpstr>示教器按键</vt:lpstr>
      <vt:lpstr>示教器画面显示</vt:lpstr>
      <vt:lpstr>状态显示区详解</vt:lpstr>
      <vt:lpstr>机器人编程语言的历史</vt:lpstr>
      <vt:lpstr>PowerPoint 演示文稿</vt:lpstr>
      <vt:lpstr>关节运动</vt:lpstr>
      <vt:lpstr>定位精度之等级用法 </vt:lpstr>
      <vt:lpstr>直线运动</vt:lpstr>
      <vt:lpstr>圆弧运动</vt:lpstr>
      <vt:lpstr>单个圆弧运动综合示例（Motoman）</vt:lpstr>
      <vt:lpstr>连续圆弧运动综合示例（Motoman）</vt:lpstr>
      <vt:lpstr>PowerPoint 演示文稿</vt:lpstr>
      <vt:lpstr>PowerPoint 演示文稿</vt:lpstr>
      <vt:lpstr>样条线运动</vt:lpstr>
      <vt:lpstr>样条线运动示例（Motoman）</vt:lpstr>
      <vt:lpstr>连 续 曲 线 运 动</vt:lpstr>
      <vt:lpstr>PowerPoint 演示文稿</vt:lpstr>
      <vt:lpstr>PowerPoint 演示文稿</vt:lpstr>
      <vt:lpstr>PowerPoint 演示文稿</vt:lpstr>
      <vt:lpstr>PowerPoint 演示文稿</vt:lpstr>
      <vt:lpstr>具有环境感知能力机器人</vt:lpstr>
      <vt:lpstr>机器人焊缝跟踪技术</vt:lpstr>
      <vt:lpstr>机器人焊缝跟踪方法</vt:lpstr>
      <vt:lpstr>具有学习和认知能力的机器人</vt:lpstr>
      <vt:lpstr>一个智能焊接机器人方案</vt:lpstr>
      <vt:lpstr>PowerPoint 演示文稿</vt:lpstr>
      <vt:lpstr> 机器人应用场合及分类</vt:lpstr>
      <vt:lpstr>PowerPoint 演示文稿</vt:lpstr>
      <vt:lpstr>焊接机器人</vt:lpstr>
      <vt:lpstr>搬运机器人</vt:lpstr>
      <vt:lpstr>喷涂机器人</vt:lpstr>
      <vt:lpstr>抛光磨削机器人</vt:lpstr>
      <vt:lpstr>切割机器人</vt:lpstr>
      <vt:lpstr>PowerPoint 演示文稿</vt:lpstr>
      <vt:lpstr>服务机器人定义</vt:lpstr>
      <vt:lpstr>迎宾机器人</vt:lpstr>
      <vt:lpstr>娱乐机器人</vt:lpstr>
      <vt:lpstr>清洁机器人</vt:lpstr>
      <vt:lpstr>辅助康复机器人</vt:lpstr>
      <vt:lpstr>手术辅助机器人</vt:lpstr>
      <vt:lpstr>PowerPoint 演示文稿</vt:lpstr>
      <vt:lpstr> 太空机器人</vt:lpstr>
      <vt:lpstr> 无人飞机</vt:lpstr>
      <vt:lpstr> 陆地军用机器人</vt:lpstr>
      <vt:lpstr> 水下机器人</vt:lpstr>
      <vt:lpstr>多机器人协调船体分段系统</vt:lpstr>
      <vt:lpstr>多机器人协调船体对接对接系统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课程主要内容</vt:lpstr>
      <vt:lpstr>课程考核</vt:lpstr>
      <vt:lpstr>问 题</vt:lpstr>
      <vt:lpstr>参考文献</vt:lpstr>
    </vt:vector>
  </TitlesOfParts>
  <Company>中国石油大学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dc:creator>
  <cp:lastModifiedBy>jing</cp:lastModifiedBy>
  <cp:revision>165</cp:revision>
  <dcterms:created xsi:type="dcterms:W3CDTF">2017-08-08T09:02:14Z</dcterms:created>
  <dcterms:modified xsi:type="dcterms:W3CDTF">2019-09-02T06:54:44Z</dcterms:modified>
</cp:coreProperties>
</file>